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7"/>
  </p:notesMasterIdLst>
  <p:sldIdLst>
    <p:sldId id="256" r:id="rId5"/>
    <p:sldId id="326" r:id="rId6"/>
    <p:sldId id="2221" r:id="rId7"/>
    <p:sldId id="325" r:id="rId8"/>
    <p:sldId id="2220" r:id="rId9"/>
    <p:sldId id="2223" r:id="rId10"/>
    <p:sldId id="2224" r:id="rId11"/>
    <p:sldId id="2232" r:id="rId12"/>
    <p:sldId id="2231" r:id="rId13"/>
    <p:sldId id="329" r:id="rId14"/>
    <p:sldId id="331" r:id="rId15"/>
    <p:sldId id="330" r:id="rId16"/>
    <p:sldId id="332" r:id="rId17"/>
    <p:sldId id="327" r:id="rId18"/>
    <p:sldId id="328" r:id="rId19"/>
    <p:sldId id="333" r:id="rId20"/>
    <p:sldId id="334" r:id="rId21"/>
    <p:sldId id="2233" r:id="rId22"/>
    <p:sldId id="2235" r:id="rId23"/>
    <p:sldId id="2236" r:id="rId24"/>
    <p:sldId id="2237" r:id="rId25"/>
    <p:sldId id="2238" r:id="rId26"/>
    <p:sldId id="2239" r:id="rId27"/>
    <p:sldId id="2241" r:id="rId28"/>
    <p:sldId id="2242" r:id="rId29"/>
    <p:sldId id="2243" r:id="rId30"/>
    <p:sldId id="2240" r:id="rId31"/>
    <p:sldId id="2244" r:id="rId32"/>
    <p:sldId id="2219" r:id="rId33"/>
    <p:sldId id="2246" r:id="rId34"/>
    <p:sldId id="2248" r:id="rId35"/>
    <p:sldId id="2249" r:id="rId36"/>
    <p:sldId id="2225" r:id="rId37"/>
    <p:sldId id="2253" r:id="rId38"/>
    <p:sldId id="2257" r:id="rId39"/>
    <p:sldId id="2250" r:id="rId40"/>
    <p:sldId id="2247" r:id="rId41"/>
    <p:sldId id="2254" r:id="rId42"/>
    <p:sldId id="2251" r:id="rId43"/>
    <p:sldId id="2259" r:id="rId44"/>
    <p:sldId id="2258" r:id="rId45"/>
    <p:sldId id="2260" r:id="rId46"/>
    <p:sldId id="2261" r:id="rId47"/>
    <p:sldId id="2262" r:id="rId48"/>
    <p:sldId id="2263" r:id="rId49"/>
    <p:sldId id="2230" r:id="rId50"/>
    <p:sldId id="1712" r:id="rId51"/>
    <p:sldId id="2228" r:id="rId52"/>
    <p:sldId id="2255" r:id="rId53"/>
    <p:sldId id="2252" r:id="rId54"/>
    <p:sldId id="2256" r:id="rId55"/>
    <p:sldId id="2245" r:id="rId5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1"/>
    <p:restoredTop sz="95256" autoAdjust="0"/>
  </p:normalViewPr>
  <p:slideViewPr>
    <p:cSldViewPr snapToGrid="0">
      <p:cViewPr varScale="1">
        <p:scale>
          <a:sx n="63" d="100"/>
          <a:sy n="63" d="100"/>
        </p:scale>
        <p:origin x="1452" y="60"/>
      </p:cViewPr>
      <p:guideLst/>
    </p:cSldViewPr>
  </p:slideViewPr>
  <p:notesTextViewPr>
    <p:cViewPr>
      <p:scale>
        <a:sx n="1" d="1"/>
        <a:sy n="1" d="1"/>
      </p:scale>
      <p:origin x="0" y="0"/>
    </p:cViewPr>
  </p:notesTextViewPr>
  <p:sorterViewPr>
    <p:cViewPr varScale="1">
      <p:scale>
        <a:sx n="1" d="1"/>
        <a:sy n="1" d="1"/>
      </p:scale>
      <p:origin x="0" y="-1297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6A1ABE-8A41-4A06-A7FB-9DBB52158B0A}" type="doc">
      <dgm:prSet loTypeId="urn:microsoft.com/office/officeart/2005/8/layout/vList3" loCatId="list" qsTypeId="urn:microsoft.com/office/officeart/2005/8/quickstyle/simple1" qsCatId="simple" csTypeId="urn:microsoft.com/office/officeart/2005/8/colors/accent3_1" csCatId="accent3" phldr="1"/>
      <dgm:spPr/>
    </dgm:pt>
    <dgm:pt modelId="{71961FB8-EA31-4EF1-939C-27EE28EEC107}">
      <dgm:prSet phldrT="[Texto]" custT="1"/>
      <dgm:spPr/>
      <dgm:t>
        <a:bodyPr/>
        <a:lstStyle/>
        <a:p>
          <a:pPr algn="ctr">
            <a:lnSpc>
              <a:spcPct val="100000"/>
            </a:lnSpc>
            <a:spcAft>
              <a:spcPts val="0"/>
            </a:spcAft>
          </a:pPr>
          <a:r>
            <a:rPr lang="es-ES" sz="1400" dirty="0">
              <a:latin typeface="Arial" panose="020B0604020202020204" pitchFamily="34" charset="0"/>
              <a:cs typeface="Arial" panose="020B0604020202020204" pitchFamily="34" charset="0"/>
            </a:rPr>
            <a:t>Viable competencialmente, jurídicamente, económicamente (presupuesto asumible/conseguible), técnicamente, …</a:t>
          </a:r>
        </a:p>
      </dgm:t>
    </dgm:pt>
    <dgm:pt modelId="{12D660B4-44AE-482E-BF25-435EF9C76470}" type="parTrans" cxnId="{974812F8-C8A4-4CF9-89CF-F7F37B34C6F1}">
      <dgm:prSet/>
      <dgm:spPr/>
      <dgm:t>
        <a:bodyPr/>
        <a:lstStyle/>
        <a:p>
          <a:pPr algn="ctr"/>
          <a:endParaRPr lang="es-ES"/>
        </a:p>
      </dgm:t>
    </dgm:pt>
    <dgm:pt modelId="{BFE88D9D-F856-4B65-973F-4449DFB78785}" type="sibTrans" cxnId="{974812F8-C8A4-4CF9-89CF-F7F37B34C6F1}">
      <dgm:prSet/>
      <dgm:spPr/>
      <dgm:t>
        <a:bodyPr/>
        <a:lstStyle/>
        <a:p>
          <a:pPr algn="ctr"/>
          <a:endParaRPr lang="es-ES"/>
        </a:p>
      </dgm:t>
    </dgm:pt>
    <dgm:pt modelId="{D7C095F7-CFA2-4B96-9443-7E148A647676}">
      <dgm:prSet custT="1"/>
      <dgm:spPr/>
      <dgm:t>
        <a:bodyPr/>
        <a:lstStyle/>
        <a:p>
          <a:pPr algn="ctr">
            <a:lnSpc>
              <a:spcPct val="100000"/>
            </a:lnSpc>
            <a:spcAft>
              <a:spcPts val="0"/>
            </a:spcAft>
          </a:pPr>
          <a:r>
            <a:rPr lang="es-ES" sz="1400" dirty="0">
              <a:latin typeface="Arial" panose="020B0604020202020204" pitchFamily="34" charset="0"/>
              <a:cs typeface="Arial" panose="020B0604020202020204" pitchFamily="34" charset="0"/>
            </a:rPr>
            <a:t>Potencial de impacto en todo o en una parte significativa del territorio</a:t>
          </a:r>
        </a:p>
      </dgm:t>
    </dgm:pt>
    <dgm:pt modelId="{C3CB1166-DBB7-4CB3-AD7A-3AF7A67D6B84}" type="parTrans" cxnId="{5DF42B95-A8BD-498A-AEDA-4D5F5D643A86}">
      <dgm:prSet/>
      <dgm:spPr/>
      <dgm:t>
        <a:bodyPr/>
        <a:lstStyle/>
        <a:p>
          <a:pPr algn="ctr"/>
          <a:endParaRPr lang="es-ES"/>
        </a:p>
      </dgm:t>
    </dgm:pt>
    <dgm:pt modelId="{CC6FDD99-8F17-42C4-BFF9-B87E33A29F10}" type="sibTrans" cxnId="{5DF42B95-A8BD-498A-AEDA-4D5F5D643A86}">
      <dgm:prSet/>
      <dgm:spPr/>
      <dgm:t>
        <a:bodyPr/>
        <a:lstStyle/>
        <a:p>
          <a:pPr algn="ctr"/>
          <a:endParaRPr lang="es-ES"/>
        </a:p>
      </dgm:t>
    </dgm:pt>
    <dgm:pt modelId="{35E0F339-88C7-441D-9819-1F125424B187}">
      <dgm:prSet custT="1"/>
      <dgm:spPr/>
      <dgm:t>
        <a:bodyPr/>
        <a:lstStyle/>
        <a:p>
          <a:pPr algn="ctr">
            <a:lnSpc>
              <a:spcPct val="100000"/>
            </a:lnSpc>
            <a:spcAft>
              <a:spcPts val="0"/>
            </a:spcAft>
          </a:pPr>
          <a:r>
            <a:rPr lang="es-ES" sz="1400" dirty="0">
              <a:latin typeface="Arial" panose="020B0604020202020204" pitchFamily="34" charset="0"/>
              <a:cs typeface="Arial" panose="020B0604020202020204" pitchFamily="34" charset="0"/>
            </a:rPr>
            <a:t>Alto consenso </a:t>
          </a:r>
        </a:p>
      </dgm:t>
    </dgm:pt>
    <dgm:pt modelId="{0507BE88-AB16-4FB6-AFB4-8E96C70E315C}" type="parTrans" cxnId="{DE2A7E52-11FE-4847-8AFE-71FF3C089A57}">
      <dgm:prSet/>
      <dgm:spPr/>
      <dgm:t>
        <a:bodyPr/>
        <a:lstStyle/>
        <a:p>
          <a:pPr algn="ctr"/>
          <a:endParaRPr lang="es-ES"/>
        </a:p>
      </dgm:t>
    </dgm:pt>
    <dgm:pt modelId="{52F7B64E-1826-4657-8DA7-9052C7C46FC2}" type="sibTrans" cxnId="{DE2A7E52-11FE-4847-8AFE-71FF3C089A57}">
      <dgm:prSet/>
      <dgm:spPr/>
      <dgm:t>
        <a:bodyPr/>
        <a:lstStyle/>
        <a:p>
          <a:pPr algn="ctr"/>
          <a:endParaRPr lang="es-ES"/>
        </a:p>
      </dgm:t>
    </dgm:pt>
    <dgm:pt modelId="{2CFE6548-3EF7-4CE0-814E-61C3044F7D9E}">
      <dgm:prSet custT="1"/>
      <dgm:spPr/>
      <dgm:t>
        <a:bodyPr/>
        <a:lstStyle/>
        <a:p>
          <a:pPr algn="ctr">
            <a:lnSpc>
              <a:spcPct val="100000"/>
            </a:lnSpc>
            <a:spcAft>
              <a:spcPts val="0"/>
            </a:spcAft>
          </a:pPr>
          <a:r>
            <a:rPr lang="es-ES" sz="1400" dirty="0">
              <a:latin typeface="Arial" panose="020B0604020202020204" pitchFamily="34" charset="0"/>
              <a:cs typeface="Arial" panose="020B0604020202020204" pitchFamily="34" charset="0"/>
            </a:rPr>
            <a:t>A desarrollar desde la colaboración</a:t>
          </a:r>
        </a:p>
      </dgm:t>
    </dgm:pt>
    <dgm:pt modelId="{1A4C8AB8-5E87-4B5D-A576-D82B7F479474}" type="parTrans" cxnId="{F9ED1253-5E04-4DF4-9183-57A325AAA3CF}">
      <dgm:prSet/>
      <dgm:spPr/>
      <dgm:t>
        <a:bodyPr/>
        <a:lstStyle/>
        <a:p>
          <a:pPr algn="ctr"/>
          <a:endParaRPr lang="es-ES"/>
        </a:p>
      </dgm:t>
    </dgm:pt>
    <dgm:pt modelId="{99C09595-BC7A-4D08-9B92-D061F6AF2D1C}" type="sibTrans" cxnId="{F9ED1253-5E04-4DF4-9183-57A325AAA3CF}">
      <dgm:prSet/>
      <dgm:spPr/>
      <dgm:t>
        <a:bodyPr/>
        <a:lstStyle/>
        <a:p>
          <a:pPr algn="ctr"/>
          <a:endParaRPr lang="es-ES"/>
        </a:p>
      </dgm:t>
    </dgm:pt>
    <dgm:pt modelId="{766209E8-2EC5-471D-A40C-85AEB364517E}">
      <dgm:prSet custT="1"/>
      <dgm:spPr/>
      <dgm:t>
        <a:bodyPr/>
        <a:lstStyle/>
        <a:p>
          <a:pPr algn="ctr">
            <a:lnSpc>
              <a:spcPct val="100000"/>
            </a:lnSpc>
            <a:spcAft>
              <a:spcPts val="0"/>
            </a:spcAft>
          </a:pPr>
          <a:r>
            <a:rPr lang="es-ES" sz="1400" dirty="0">
              <a:latin typeface="Arial" panose="020B0604020202020204" pitchFamily="34" charset="0"/>
              <a:cs typeface="Arial" panose="020B0604020202020204" pitchFamily="34" charset="0"/>
            </a:rPr>
            <a:t>Capaz de ofrecer resultados (aunque sea parciales) </a:t>
          </a:r>
        </a:p>
        <a:p>
          <a:pPr algn="ctr">
            <a:lnSpc>
              <a:spcPct val="100000"/>
            </a:lnSpc>
            <a:spcAft>
              <a:spcPts val="0"/>
            </a:spcAft>
          </a:pPr>
          <a:r>
            <a:rPr lang="es-ES" sz="1400" dirty="0">
              <a:latin typeface="Arial" panose="020B0604020202020204" pitchFamily="34" charset="0"/>
              <a:cs typeface="Arial" panose="020B0604020202020204" pitchFamily="34" charset="0"/>
            </a:rPr>
            <a:t>en un tiempo razonable</a:t>
          </a:r>
        </a:p>
      </dgm:t>
    </dgm:pt>
    <dgm:pt modelId="{E835F7FE-C4E4-4BDB-9EF1-52FACDC68196}" type="parTrans" cxnId="{DA18C2B1-7EF0-4CA5-8F64-0420745ED557}">
      <dgm:prSet/>
      <dgm:spPr/>
      <dgm:t>
        <a:bodyPr/>
        <a:lstStyle/>
        <a:p>
          <a:pPr algn="ctr"/>
          <a:endParaRPr lang="es-ES"/>
        </a:p>
      </dgm:t>
    </dgm:pt>
    <dgm:pt modelId="{817C71BD-119A-4DD5-944F-DEEA73A25F0C}" type="sibTrans" cxnId="{DA18C2B1-7EF0-4CA5-8F64-0420745ED557}">
      <dgm:prSet/>
      <dgm:spPr/>
      <dgm:t>
        <a:bodyPr/>
        <a:lstStyle/>
        <a:p>
          <a:pPr algn="ctr"/>
          <a:endParaRPr lang="es-ES"/>
        </a:p>
      </dgm:t>
    </dgm:pt>
    <dgm:pt modelId="{E0D7B398-4F9A-48B6-8C92-CE936F101261}">
      <dgm:prSet custT="1"/>
      <dgm:spPr/>
      <dgm:t>
        <a:bodyPr/>
        <a:lstStyle/>
        <a:p>
          <a:pPr algn="ctr">
            <a:lnSpc>
              <a:spcPct val="100000"/>
            </a:lnSpc>
            <a:spcAft>
              <a:spcPts val="0"/>
            </a:spcAft>
          </a:pPr>
          <a:r>
            <a:rPr lang="es-ES" sz="1400" dirty="0">
              <a:latin typeface="Arial" panose="020B0604020202020204" pitchFamily="34" charset="0"/>
              <a:cs typeface="Arial" panose="020B0604020202020204" pitchFamily="34" charset="0"/>
            </a:rPr>
            <a:t>Disponemos/podemos incorporar las </a:t>
          </a:r>
        </a:p>
        <a:p>
          <a:pPr algn="ctr">
            <a:lnSpc>
              <a:spcPct val="100000"/>
            </a:lnSpc>
            <a:spcAft>
              <a:spcPts val="0"/>
            </a:spcAft>
          </a:pPr>
          <a:r>
            <a:rPr lang="es-ES" sz="1400" dirty="0">
              <a:latin typeface="Arial" panose="020B0604020202020204" pitchFamily="34" charset="0"/>
              <a:cs typeface="Arial" panose="020B0604020202020204" pitchFamily="34" charset="0"/>
            </a:rPr>
            <a:t>capacidades necesarias para desarrollarlo</a:t>
          </a:r>
        </a:p>
      </dgm:t>
    </dgm:pt>
    <dgm:pt modelId="{8D9D6CE8-AAB4-409D-9B67-542F4D814443}" type="parTrans" cxnId="{7E4B3E36-C34F-40E7-81AA-7A8704033B2F}">
      <dgm:prSet/>
      <dgm:spPr/>
      <dgm:t>
        <a:bodyPr/>
        <a:lstStyle/>
        <a:p>
          <a:endParaRPr lang="es-ES"/>
        </a:p>
      </dgm:t>
    </dgm:pt>
    <dgm:pt modelId="{A4530C51-2157-45DE-9F76-F0FFE6FF80CB}" type="sibTrans" cxnId="{7E4B3E36-C34F-40E7-81AA-7A8704033B2F}">
      <dgm:prSet/>
      <dgm:spPr/>
      <dgm:t>
        <a:bodyPr/>
        <a:lstStyle/>
        <a:p>
          <a:endParaRPr lang="es-ES"/>
        </a:p>
      </dgm:t>
    </dgm:pt>
    <dgm:pt modelId="{70EEF5A8-96FE-4441-8AE9-A1D927CAC70B}" type="pres">
      <dgm:prSet presAssocID="{D26A1ABE-8A41-4A06-A7FB-9DBB52158B0A}" presName="linearFlow" presStyleCnt="0">
        <dgm:presLayoutVars>
          <dgm:dir/>
          <dgm:resizeHandles val="exact"/>
        </dgm:presLayoutVars>
      </dgm:prSet>
      <dgm:spPr/>
    </dgm:pt>
    <dgm:pt modelId="{5F7F1D0E-32FB-46DE-86F1-889125D9488B}" type="pres">
      <dgm:prSet presAssocID="{71961FB8-EA31-4EF1-939C-27EE28EEC107}" presName="composite" presStyleCnt="0"/>
      <dgm:spPr/>
    </dgm:pt>
    <dgm:pt modelId="{FA8B3D40-0A66-43E8-8B77-09300E169CE1}" type="pres">
      <dgm:prSet presAssocID="{71961FB8-EA31-4EF1-939C-27EE28EEC107}" presName="imgShp" presStyleLbl="fgImgPlace1" presStyleIdx="0" presStyleCnt="6"/>
      <dgm:spPr/>
    </dgm:pt>
    <dgm:pt modelId="{AB10FEC9-BEB5-4B9C-B080-B11DCCF50039}" type="pres">
      <dgm:prSet presAssocID="{71961FB8-EA31-4EF1-939C-27EE28EEC107}" presName="txShp" presStyleLbl="node1" presStyleIdx="0" presStyleCnt="6">
        <dgm:presLayoutVars>
          <dgm:bulletEnabled val="1"/>
        </dgm:presLayoutVars>
      </dgm:prSet>
      <dgm:spPr/>
    </dgm:pt>
    <dgm:pt modelId="{7A6CA032-3E91-46BA-A7F4-5FD50E91699E}" type="pres">
      <dgm:prSet presAssocID="{BFE88D9D-F856-4B65-973F-4449DFB78785}" presName="spacing" presStyleCnt="0"/>
      <dgm:spPr/>
    </dgm:pt>
    <dgm:pt modelId="{D2BE8DDD-8502-43C5-A69D-1A8BAF73DDD0}" type="pres">
      <dgm:prSet presAssocID="{D7C095F7-CFA2-4B96-9443-7E148A647676}" presName="composite" presStyleCnt="0"/>
      <dgm:spPr/>
    </dgm:pt>
    <dgm:pt modelId="{B3C69AFC-E5A7-48B8-9618-B7EC2E45B99C}" type="pres">
      <dgm:prSet presAssocID="{D7C095F7-CFA2-4B96-9443-7E148A647676}" presName="imgShp" presStyleLbl="fgImgPlace1" presStyleIdx="1" presStyleCnt="6"/>
      <dgm:spPr/>
    </dgm:pt>
    <dgm:pt modelId="{886DB0A6-9016-425E-BAFF-93023D5F117C}" type="pres">
      <dgm:prSet presAssocID="{D7C095F7-CFA2-4B96-9443-7E148A647676}" presName="txShp" presStyleLbl="node1" presStyleIdx="1" presStyleCnt="6">
        <dgm:presLayoutVars>
          <dgm:bulletEnabled val="1"/>
        </dgm:presLayoutVars>
      </dgm:prSet>
      <dgm:spPr/>
    </dgm:pt>
    <dgm:pt modelId="{C305954D-9067-4434-AE9A-7802ED5F68F9}" type="pres">
      <dgm:prSet presAssocID="{CC6FDD99-8F17-42C4-BFF9-B87E33A29F10}" presName="spacing" presStyleCnt="0"/>
      <dgm:spPr/>
    </dgm:pt>
    <dgm:pt modelId="{A46B6108-4874-447C-B05E-231B4543493E}" type="pres">
      <dgm:prSet presAssocID="{35E0F339-88C7-441D-9819-1F125424B187}" presName="composite" presStyleCnt="0"/>
      <dgm:spPr/>
    </dgm:pt>
    <dgm:pt modelId="{62E21033-922F-4B79-8E43-35F66DCDAC88}" type="pres">
      <dgm:prSet presAssocID="{35E0F339-88C7-441D-9819-1F125424B187}" presName="imgShp" presStyleLbl="fgImgPlace1" presStyleIdx="2" presStyleCnt="6"/>
      <dgm:spPr/>
    </dgm:pt>
    <dgm:pt modelId="{F6363E62-AA27-4D35-B410-A20AE22CCF77}" type="pres">
      <dgm:prSet presAssocID="{35E0F339-88C7-441D-9819-1F125424B187}" presName="txShp" presStyleLbl="node1" presStyleIdx="2" presStyleCnt="6">
        <dgm:presLayoutVars>
          <dgm:bulletEnabled val="1"/>
        </dgm:presLayoutVars>
      </dgm:prSet>
      <dgm:spPr/>
    </dgm:pt>
    <dgm:pt modelId="{DBB156E2-73F6-46E9-8140-33D1DB14A250}" type="pres">
      <dgm:prSet presAssocID="{52F7B64E-1826-4657-8DA7-9052C7C46FC2}" presName="spacing" presStyleCnt="0"/>
      <dgm:spPr/>
    </dgm:pt>
    <dgm:pt modelId="{3E0A6A0E-C25D-4DE8-8996-436903F2FBDE}" type="pres">
      <dgm:prSet presAssocID="{2CFE6548-3EF7-4CE0-814E-61C3044F7D9E}" presName="composite" presStyleCnt="0"/>
      <dgm:spPr/>
    </dgm:pt>
    <dgm:pt modelId="{2ECACFAF-13F4-422A-8D8D-51D583A543AB}" type="pres">
      <dgm:prSet presAssocID="{2CFE6548-3EF7-4CE0-814E-61C3044F7D9E}" presName="imgShp" presStyleLbl="fgImgPlace1" presStyleIdx="3" presStyleCnt="6"/>
      <dgm:spPr/>
    </dgm:pt>
    <dgm:pt modelId="{DE7DC93A-3C0B-497B-B916-698D630B0BDC}" type="pres">
      <dgm:prSet presAssocID="{2CFE6548-3EF7-4CE0-814E-61C3044F7D9E}" presName="txShp" presStyleLbl="node1" presStyleIdx="3" presStyleCnt="6">
        <dgm:presLayoutVars>
          <dgm:bulletEnabled val="1"/>
        </dgm:presLayoutVars>
      </dgm:prSet>
      <dgm:spPr/>
    </dgm:pt>
    <dgm:pt modelId="{A309E5E3-4E6F-425D-BFFC-FABD1634C782}" type="pres">
      <dgm:prSet presAssocID="{99C09595-BC7A-4D08-9B92-D061F6AF2D1C}" presName="spacing" presStyleCnt="0"/>
      <dgm:spPr/>
    </dgm:pt>
    <dgm:pt modelId="{F6A74A4A-E199-4964-BD38-E3C23ADCF5E7}" type="pres">
      <dgm:prSet presAssocID="{766209E8-2EC5-471D-A40C-85AEB364517E}" presName="composite" presStyleCnt="0"/>
      <dgm:spPr/>
    </dgm:pt>
    <dgm:pt modelId="{79C551B4-DD60-4CE1-8DA5-EF2A9DDC43B2}" type="pres">
      <dgm:prSet presAssocID="{766209E8-2EC5-471D-A40C-85AEB364517E}" presName="imgShp" presStyleLbl="fgImgPlace1" presStyleIdx="4" presStyleCnt="6"/>
      <dgm:spPr/>
    </dgm:pt>
    <dgm:pt modelId="{97240DE9-1C52-457C-B9E8-49F525B55C33}" type="pres">
      <dgm:prSet presAssocID="{766209E8-2EC5-471D-A40C-85AEB364517E}" presName="txShp" presStyleLbl="node1" presStyleIdx="4" presStyleCnt="6">
        <dgm:presLayoutVars>
          <dgm:bulletEnabled val="1"/>
        </dgm:presLayoutVars>
      </dgm:prSet>
      <dgm:spPr/>
    </dgm:pt>
    <dgm:pt modelId="{BEA6D80D-14B2-4EAF-BEF7-9E3D8600ED1A}" type="pres">
      <dgm:prSet presAssocID="{817C71BD-119A-4DD5-944F-DEEA73A25F0C}" presName="spacing" presStyleCnt="0"/>
      <dgm:spPr/>
    </dgm:pt>
    <dgm:pt modelId="{6AC781D4-2302-4D4D-AA73-F7A5C5484BCF}" type="pres">
      <dgm:prSet presAssocID="{E0D7B398-4F9A-48B6-8C92-CE936F101261}" presName="composite" presStyleCnt="0"/>
      <dgm:spPr/>
    </dgm:pt>
    <dgm:pt modelId="{902A356D-0A71-43EE-BD16-CB80C1A130ED}" type="pres">
      <dgm:prSet presAssocID="{E0D7B398-4F9A-48B6-8C92-CE936F101261}" presName="imgShp" presStyleLbl="fgImgPlace1" presStyleIdx="5" presStyleCnt="6"/>
      <dgm:spPr/>
    </dgm:pt>
    <dgm:pt modelId="{8299702C-4DA5-4077-A0BC-7AC5062CC60C}" type="pres">
      <dgm:prSet presAssocID="{E0D7B398-4F9A-48B6-8C92-CE936F101261}" presName="txShp" presStyleLbl="node1" presStyleIdx="5" presStyleCnt="6">
        <dgm:presLayoutVars>
          <dgm:bulletEnabled val="1"/>
        </dgm:presLayoutVars>
      </dgm:prSet>
      <dgm:spPr/>
    </dgm:pt>
  </dgm:ptLst>
  <dgm:cxnLst>
    <dgm:cxn modelId="{3542F930-19CA-4ADD-9E11-FABC7AE7E661}" type="presOf" srcId="{D7C095F7-CFA2-4B96-9443-7E148A647676}" destId="{886DB0A6-9016-425E-BAFF-93023D5F117C}" srcOrd="0" destOrd="0" presId="urn:microsoft.com/office/officeart/2005/8/layout/vList3"/>
    <dgm:cxn modelId="{7E4B3E36-C34F-40E7-81AA-7A8704033B2F}" srcId="{D26A1ABE-8A41-4A06-A7FB-9DBB52158B0A}" destId="{E0D7B398-4F9A-48B6-8C92-CE936F101261}" srcOrd="5" destOrd="0" parTransId="{8D9D6CE8-AAB4-409D-9B67-542F4D814443}" sibTransId="{A4530C51-2157-45DE-9F76-F0FFE6FF80CB}"/>
    <dgm:cxn modelId="{309FB23E-269D-46C5-B1E4-102F4972F05E}" type="presOf" srcId="{E0D7B398-4F9A-48B6-8C92-CE936F101261}" destId="{8299702C-4DA5-4077-A0BC-7AC5062CC60C}" srcOrd="0" destOrd="0" presId="urn:microsoft.com/office/officeart/2005/8/layout/vList3"/>
    <dgm:cxn modelId="{5F288841-3E4C-41BE-8CC4-CF1379ED869B}" type="presOf" srcId="{D26A1ABE-8A41-4A06-A7FB-9DBB52158B0A}" destId="{70EEF5A8-96FE-4441-8AE9-A1D927CAC70B}" srcOrd="0" destOrd="0" presId="urn:microsoft.com/office/officeart/2005/8/layout/vList3"/>
    <dgm:cxn modelId="{5D0BE34F-469E-4776-B205-9ADAF806E344}" type="presOf" srcId="{766209E8-2EC5-471D-A40C-85AEB364517E}" destId="{97240DE9-1C52-457C-B9E8-49F525B55C33}" srcOrd="0" destOrd="0" presId="urn:microsoft.com/office/officeart/2005/8/layout/vList3"/>
    <dgm:cxn modelId="{DE2A7E52-11FE-4847-8AFE-71FF3C089A57}" srcId="{D26A1ABE-8A41-4A06-A7FB-9DBB52158B0A}" destId="{35E0F339-88C7-441D-9819-1F125424B187}" srcOrd="2" destOrd="0" parTransId="{0507BE88-AB16-4FB6-AFB4-8E96C70E315C}" sibTransId="{52F7B64E-1826-4657-8DA7-9052C7C46FC2}"/>
    <dgm:cxn modelId="{F9ED1253-5E04-4DF4-9183-57A325AAA3CF}" srcId="{D26A1ABE-8A41-4A06-A7FB-9DBB52158B0A}" destId="{2CFE6548-3EF7-4CE0-814E-61C3044F7D9E}" srcOrd="3" destOrd="0" parTransId="{1A4C8AB8-5E87-4B5D-A576-D82B7F479474}" sibTransId="{99C09595-BC7A-4D08-9B92-D061F6AF2D1C}"/>
    <dgm:cxn modelId="{5DF42B95-A8BD-498A-AEDA-4D5F5D643A86}" srcId="{D26A1ABE-8A41-4A06-A7FB-9DBB52158B0A}" destId="{D7C095F7-CFA2-4B96-9443-7E148A647676}" srcOrd="1" destOrd="0" parTransId="{C3CB1166-DBB7-4CB3-AD7A-3AF7A67D6B84}" sibTransId="{CC6FDD99-8F17-42C4-BFF9-B87E33A29F10}"/>
    <dgm:cxn modelId="{DA18C2B1-7EF0-4CA5-8F64-0420745ED557}" srcId="{D26A1ABE-8A41-4A06-A7FB-9DBB52158B0A}" destId="{766209E8-2EC5-471D-A40C-85AEB364517E}" srcOrd="4" destOrd="0" parTransId="{E835F7FE-C4E4-4BDB-9EF1-52FACDC68196}" sibTransId="{817C71BD-119A-4DD5-944F-DEEA73A25F0C}"/>
    <dgm:cxn modelId="{AC257FB4-6AAA-4CE3-8E6E-9751500850FB}" type="presOf" srcId="{2CFE6548-3EF7-4CE0-814E-61C3044F7D9E}" destId="{DE7DC93A-3C0B-497B-B916-698D630B0BDC}" srcOrd="0" destOrd="0" presId="urn:microsoft.com/office/officeart/2005/8/layout/vList3"/>
    <dgm:cxn modelId="{58495AC1-4309-4D55-8F05-99BC6D27755A}" type="presOf" srcId="{71961FB8-EA31-4EF1-939C-27EE28EEC107}" destId="{AB10FEC9-BEB5-4B9C-B080-B11DCCF50039}" srcOrd="0" destOrd="0" presId="urn:microsoft.com/office/officeart/2005/8/layout/vList3"/>
    <dgm:cxn modelId="{CA3517EA-2CCE-4928-8F49-094E80FE64AE}" type="presOf" srcId="{35E0F339-88C7-441D-9819-1F125424B187}" destId="{F6363E62-AA27-4D35-B410-A20AE22CCF77}" srcOrd="0" destOrd="0" presId="urn:microsoft.com/office/officeart/2005/8/layout/vList3"/>
    <dgm:cxn modelId="{974812F8-C8A4-4CF9-89CF-F7F37B34C6F1}" srcId="{D26A1ABE-8A41-4A06-A7FB-9DBB52158B0A}" destId="{71961FB8-EA31-4EF1-939C-27EE28EEC107}" srcOrd="0" destOrd="0" parTransId="{12D660B4-44AE-482E-BF25-435EF9C76470}" sibTransId="{BFE88D9D-F856-4B65-973F-4449DFB78785}"/>
    <dgm:cxn modelId="{547E6E05-0525-4220-B2DD-EDB9C8BC966E}" type="presParOf" srcId="{70EEF5A8-96FE-4441-8AE9-A1D927CAC70B}" destId="{5F7F1D0E-32FB-46DE-86F1-889125D9488B}" srcOrd="0" destOrd="0" presId="urn:microsoft.com/office/officeart/2005/8/layout/vList3"/>
    <dgm:cxn modelId="{044BEBE5-F6B4-4FC8-B95A-CDC3437EE6A1}" type="presParOf" srcId="{5F7F1D0E-32FB-46DE-86F1-889125D9488B}" destId="{FA8B3D40-0A66-43E8-8B77-09300E169CE1}" srcOrd="0" destOrd="0" presId="urn:microsoft.com/office/officeart/2005/8/layout/vList3"/>
    <dgm:cxn modelId="{C399C86B-4C7B-4579-BE89-80F0EECCB6D4}" type="presParOf" srcId="{5F7F1D0E-32FB-46DE-86F1-889125D9488B}" destId="{AB10FEC9-BEB5-4B9C-B080-B11DCCF50039}" srcOrd="1" destOrd="0" presId="urn:microsoft.com/office/officeart/2005/8/layout/vList3"/>
    <dgm:cxn modelId="{340DDFBB-C703-4455-BEE8-6552CD38DA44}" type="presParOf" srcId="{70EEF5A8-96FE-4441-8AE9-A1D927CAC70B}" destId="{7A6CA032-3E91-46BA-A7F4-5FD50E91699E}" srcOrd="1" destOrd="0" presId="urn:microsoft.com/office/officeart/2005/8/layout/vList3"/>
    <dgm:cxn modelId="{3585DAC2-D076-4842-A60A-8FA489FD0241}" type="presParOf" srcId="{70EEF5A8-96FE-4441-8AE9-A1D927CAC70B}" destId="{D2BE8DDD-8502-43C5-A69D-1A8BAF73DDD0}" srcOrd="2" destOrd="0" presId="urn:microsoft.com/office/officeart/2005/8/layout/vList3"/>
    <dgm:cxn modelId="{D09C5AD4-84D1-4EC0-BC2E-42368E8546AE}" type="presParOf" srcId="{D2BE8DDD-8502-43C5-A69D-1A8BAF73DDD0}" destId="{B3C69AFC-E5A7-48B8-9618-B7EC2E45B99C}" srcOrd="0" destOrd="0" presId="urn:microsoft.com/office/officeart/2005/8/layout/vList3"/>
    <dgm:cxn modelId="{9D03B033-9B6F-4DCB-8FBA-AE709B3D9050}" type="presParOf" srcId="{D2BE8DDD-8502-43C5-A69D-1A8BAF73DDD0}" destId="{886DB0A6-9016-425E-BAFF-93023D5F117C}" srcOrd="1" destOrd="0" presId="urn:microsoft.com/office/officeart/2005/8/layout/vList3"/>
    <dgm:cxn modelId="{BC3CCED4-7F4C-45CF-AF55-EA03BE80E8F1}" type="presParOf" srcId="{70EEF5A8-96FE-4441-8AE9-A1D927CAC70B}" destId="{C305954D-9067-4434-AE9A-7802ED5F68F9}" srcOrd="3" destOrd="0" presId="urn:microsoft.com/office/officeart/2005/8/layout/vList3"/>
    <dgm:cxn modelId="{5B4B3129-868D-43FA-B9F6-264B3CB7A791}" type="presParOf" srcId="{70EEF5A8-96FE-4441-8AE9-A1D927CAC70B}" destId="{A46B6108-4874-447C-B05E-231B4543493E}" srcOrd="4" destOrd="0" presId="urn:microsoft.com/office/officeart/2005/8/layout/vList3"/>
    <dgm:cxn modelId="{79CC5AA6-980C-4799-A992-81D225F6E77F}" type="presParOf" srcId="{A46B6108-4874-447C-B05E-231B4543493E}" destId="{62E21033-922F-4B79-8E43-35F66DCDAC88}" srcOrd="0" destOrd="0" presId="urn:microsoft.com/office/officeart/2005/8/layout/vList3"/>
    <dgm:cxn modelId="{E5AC455B-A97B-4432-904A-3CA283C8056F}" type="presParOf" srcId="{A46B6108-4874-447C-B05E-231B4543493E}" destId="{F6363E62-AA27-4D35-B410-A20AE22CCF77}" srcOrd="1" destOrd="0" presId="urn:microsoft.com/office/officeart/2005/8/layout/vList3"/>
    <dgm:cxn modelId="{A6656177-65F1-4634-87AD-44C010028FA3}" type="presParOf" srcId="{70EEF5A8-96FE-4441-8AE9-A1D927CAC70B}" destId="{DBB156E2-73F6-46E9-8140-33D1DB14A250}" srcOrd="5" destOrd="0" presId="urn:microsoft.com/office/officeart/2005/8/layout/vList3"/>
    <dgm:cxn modelId="{1268AD34-4255-45F3-8297-3401F6FEE1CA}" type="presParOf" srcId="{70EEF5A8-96FE-4441-8AE9-A1D927CAC70B}" destId="{3E0A6A0E-C25D-4DE8-8996-436903F2FBDE}" srcOrd="6" destOrd="0" presId="urn:microsoft.com/office/officeart/2005/8/layout/vList3"/>
    <dgm:cxn modelId="{93A3DDE3-6C94-46F4-B493-90C513BEA3DC}" type="presParOf" srcId="{3E0A6A0E-C25D-4DE8-8996-436903F2FBDE}" destId="{2ECACFAF-13F4-422A-8D8D-51D583A543AB}" srcOrd="0" destOrd="0" presId="urn:microsoft.com/office/officeart/2005/8/layout/vList3"/>
    <dgm:cxn modelId="{3D38D5A1-070B-43A5-B963-675C55C5230C}" type="presParOf" srcId="{3E0A6A0E-C25D-4DE8-8996-436903F2FBDE}" destId="{DE7DC93A-3C0B-497B-B916-698D630B0BDC}" srcOrd="1" destOrd="0" presId="urn:microsoft.com/office/officeart/2005/8/layout/vList3"/>
    <dgm:cxn modelId="{80CF0131-8F7A-41EA-9991-C1060E78AD3D}" type="presParOf" srcId="{70EEF5A8-96FE-4441-8AE9-A1D927CAC70B}" destId="{A309E5E3-4E6F-425D-BFFC-FABD1634C782}" srcOrd="7" destOrd="0" presId="urn:microsoft.com/office/officeart/2005/8/layout/vList3"/>
    <dgm:cxn modelId="{3ED6194E-4571-4ADE-8D58-7643C68E08FA}" type="presParOf" srcId="{70EEF5A8-96FE-4441-8AE9-A1D927CAC70B}" destId="{F6A74A4A-E199-4964-BD38-E3C23ADCF5E7}" srcOrd="8" destOrd="0" presId="urn:microsoft.com/office/officeart/2005/8/layout/vList3"/>
    <dgm:cxn modelId="{3A94AD2B-E95F-49FE-BB14-FA1CA517D5DA}" type="presParOf" srcId="{F6A74A4A-E199-4964-BD38-E3C23ADCF5E7}" destId="{79C551B4-DD60-4CE1-8DA5-EF2A9DDC43B2}" srcOrd="0" destOrd="0" presId="urn:microsoft.com/office/officeart/2005/8/layout/vList3"/>
    <dgm:cxn modelId="{99B42273-C4B6-48FF-99FB-CA5554482F2F}" type="presParOf" srcId="{F6A74A4A-E199-4964-BD38-E3C23ADCF5E7}" destId="{97240DE9-1C52-457C-B9E8-49F525B55C33}" srcOrd="1" destOrd="0" presId="urn:microsoft.com/office/officeart/2005/8/layout/vList3"/>
    <dgm:cxn modelId="{2688B539-B35D-40E9-A1CC-5571C60B94DA}" type="presParOf" srcId="{70EEF5A8-96FE-4441-8AE9-A1D927CAC70B}" destId="{BEA6D80D-14B2-4EAF-BEF7-9E3D8600ED1A}" srcOrd="9" destOrd="0" presId="urn:microsoft.com/office/officeart/2005/8/layout/vList3"/>
    <dgm:cxn modelId="{C4CA0F22-8007-484E-B125-7B3BF8D93F0E}" type="presParOf" srcId="{70EEF5A8-96FE-4441-8AE9-A1D927CAC70B}" destId="{6AC781D4-2302-4D4D-AA73-F7A5C5484BCF}" srcOrd="10" destOrd="0" presId="urn:microsoft.com/office/officeart/2005/8/layout/vList3"/>
    <dgm:cxn modelId="{DC169E3F-A488-4757-AF6C-AE8DD2BEEE58}" type="presParOf" srcId="{6AC781D4-2302-4D4D-AA73-F7A5C5484BCF}" destId="{902A356D-0A71-43EE-BD16-CB80C1A130ED}" srcOrd="0" destOrd="0" presId="urn:microsoft.com/office/officeart/2005/8/layout/vList3"/>
    <dgm:cxn modelId="{D0453EE5-CECE-4C8C-B8A6-E31964BCB485}" type="presParOf" srcId="{6AC781D4-2302-4D4D-AA73-F7A5C5484BCF}" destId="{8299702C-4DA5-4077-A0BC-7AC5062CC60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0FEC9-BEB5-4B9C-B080-B11DCCF50039}">
      <dsp:nvSpPr>
        <dsp:cNvPr id="0" name=""/>
        <dsp:cNvSpPr/>
      </dsp:nvSpPr>
      <dsp:spPr>
        <a:xfrm rot="10800000">
          <a:off x="1697608" y="2520"/>
          <a:ext cx="6063266" cy="681578"/>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557" tIns="53340" rIns="99568" bIns="53340" numCol="1" spcCol="1270" anchor="ctr" anchorCtr="0">
          <a:noAutofit/>
        </a:bodyPr>
        <a:lstStyle/>
        <a:p>
          <a:pPr marL="0" lvl="0" indent="0" algn="ctr" defTabSz="622300">
            <a:lnSpc>
              <a:spcPct val="100000"/>
            </a:lnSpc>
            <a:spcBef>
              <a:spcPct val="0"/>
            </a:spcBef>
            <a:spcAft>
              <a:spcPts val="0"/>
            </a:spcAft>
            <a:buNone/>
          </a:pPr>
          <a:r>
            <a:rPr lang="es-ES" sz="1400" kern="1200" dirty="0">
              <a:latin typeface="Arial" panose="020B0604020202020204" pitchFamily="34" charset="0"/>
              <a:cs typeface="Arial" panose="020B0604020202020204" pitchFamily="34" charset="0"/>
            </a:rPr>
            <a:t>Viable competencialmente, jurídicamente, económicamente (presupuesto asumible/conseguible), técnicamente, …</a:t>
          </a:r>
        </a:p>
      </dsp:txBody>
      <dsp:txXfrm rot="10800000">
        <a:off x="1868002" y="2520"/>
        <a:ext cx="5892872" cy="681578"/>
      </dsp:txXfrm>
    </dsp:sp>
    <dsp:sp modelId="{FA8B3D40-0A66-43E8-8B77-09300E169CE1}">
      <dsp:nvSpPr>
        <dsp:cNvPr id="0" name=""/>
        <dsp:cNvSpPr/>
      </dsp:nvSpPr>
      <dsp:spPr>
        <a:xfrm>
          <a:off x="1356819" y="2520"/>
          <a:ext cx="681578" cy="681578"/>
        </a:xfrm>
        <a:prstGeom prst="ellipse">
          <a:avLst/>
        </a:prstGeom>
        <a:solidFill>
          <a:schemeClr val="accent3">
            <a:tint val="4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6DB0A6-9016-425E-BAFF-93023D5F117C}">
      <dsp:nvSpPr>
        <dsp:cNvPr id="0" name=""/>
        <dsp:cNvSpPr/>
      </dsp:nvSpPr>
      <dsp:spPr>
        <a:xfrm rot="10800000">
          <a:off x="1697608" y="887555"/>
          <a:ext cx="6063266" cy="681578"/>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557" tIns="53340" rIns="99568" bIns="53340" numCol="1" spcCol="1270" anchor="ctr" anchorCtr="0">
          <a:noAutofit/>
        </a:bodyPr>
        <a:lstStyle/>
        <a:p>
          <a:pPr marL="0" lvl="0" indent="0" algn="ctr" defTabSz="622300">
            <a:lnSpc>
              <a:spcPct val="100000"/>
            </a:lnSpc>
            <a:spcBef>
              <a:spcPct val="0"/>
            </a:spcBef>
            <a:spcAft>
              <a:spcPts val="0"/>
            </a:spcAft>
            <a:buNone/>
          </a:pPr>
          <a:r>
            <a:rPr lang="es-ES" sz="1400" kern="1200" dirty="0">
              <a:latin typeface="Arial" panose="020B0604020202020204" pitchFamily="34" charset="0"/>
              <a:cs typeface="Arial" panose="020B0604020202020204" pitchFamily="34" charset="0"/>
            </a:rPr>
            <a:t>Potencial de impacto en todo o en una parte significativa del territorio</a:t>
          </a:r>
        </a:p>
      </dsp:txBody>
      <dsp:txXfrm rot="10800000">
        <a:off x="1868002" y="887555"/>
        <a:ext cx="5892872" cy="681578"/>
      </dsp:txXfrm>
    </dsp:sp>
    <dsp:sp modelId="{B3C69AFC-E5A7-48B8-9618-B7EC2E45B99C}">
      <dsp:nvSpPr>
        <dsp:cNvPr id="0" name=""/>
        <dsp:cNvSpPr/>
      </dsp:nvSpPr>
      <dsp:spPr>
        <a:xfrm>
          <a:off x="1356819" y="887555"/>
          <a:ext cx="681578" cy="681578"/>
        </a:xfrm>
        <a:prstGeom prst="ellipse">
          <a:avLst/>
        </a:prstGeom>
        <a:solidFill>
          <a:schemeClr val="accent3">
            <a:tint val="4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363E62-AA27-4D35-B410-A20AE22CCF77}">
      <dsp:nvSpPr>
        <dsp:cNvPr id="0" name=""/>
        <dsp:cNvSpPr/>
      </dsp:nvSpPr>
      <dsp:spPr>
        <a:xfrm rot="10800000">
          <a:off x="1697608" y="1772590"/>
          <a:ext cx="6063266" cy="681578"/>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557" tIns="53340" rIns="99568" bIns="53340" numCol="1" spcCol="1270" anchor="ctr" anchorCtr="0">
          <a:noAutofit/>
        </a:bodyPr>
        <a:lstStyle/>
        <a:p>
          <a:pPr marL="0" lvl="0" indent="0" algn="ctr" defTabSz="622300">
            <a:lnSpc>
              <a:spcPct val="100000"/>
            </a:lnSpc>
            <a:spcBef>
              <a:spcPct val="0"/>
            </a:spcBef>
            <a:spcAft>
              <a:spcPts val="0"/>
            </a:spcAft>
            <a:buNone/>
          </a:pPr>
          <a:r>
            <a:rPr lang="es-ES" sz="1400" kern="1200" dirty="0">
              <a:latin typeface="Arial" panose="020B0604020202020204" pitchFamily="34" charset="0"/>
              <a:cs typeface="Arial" panose="020B0604020202020204" pitchFamily="34" charset="0"/>
            </a:rPr>
            <a:t>Alto consenso </a:t>
          </a:r>
        </a:p>
      </dsp:txBody>
      <dsp:txXfrm rot="10800000">
        <a:off x="1868002" y="1772590"/>
        <a:ext cx="5892872" cy="681578"/>
      </dsp:txXfrm>
    </dsp:sp>
    <dsp:sp modelId="{62E21033-922F-4B79-8E43-35F66DCDAC88}">
      <dsp:nvSpPr>
        <dsp:cNvPr id="0" name=""/>
        <dsp:cNvSpPr/>
      </dsp:nvSpPr>
      <dsp:spPr>
        <a:xfrm>
          <a:off x="1356819" y="1772590"/>
          <a:ext cx="681578" cy="681578"/>
        </a:xfrm>
        <a:prstGeom prst="ellipse">
          <a:avLst/>
        </a:prstGeom>
        <a:solidFill>
          <a:schemeClr val="accent3">
            <a:tint val="4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7DC93A-3C0B-497B-B916-698D630B0BDC}">
      <dsp:nvSpPr>
        <dsp:cNvPr id="0" name=""/>
        <dsp:cNvSpPr/>
      </dsp:nvSpPr>
      <dsp:spPr>
        <a:xfrm rot="10800000">
          <a:off x="1697608" y="2657625"/>
          <a:ext cx="6063266" cy="681578"/>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557" tIns="53340" rIns="99568" bIns="53340" numCol="1" spcCol="1270" anchor="ctr" anchorCtr="0">
          <a:noAutofit/>
        </a:bodyPr>
        <a:lstStyle/>
        <a:p>
          <a:pPr marL="0" lvl="0" indent="0" algn="ctr" defTabSz="622300">
            <a:lnSpc>
              <a:spcPct val="100000"/>
            </a:lnSpc>
            <a:spcBef>
              <a:spcPct val="0"/>
            </a:spcBef>
            <a:spcAft>
              <a:spcPts val="0"/>
            </a:spcAft>
            <a:buNone/>
          </a:pPr>
          <a:r>
            <a:rPr lang="es-ES" sz="1400" kern="1200" dirty="0">
              <a:latin typeface="Arial" panose="020B0604020202020204" pitchFamily="34" charset="0"/>
              <a:cs typeface="Arial" panose="020B0604020202020204" pitchFamily="34" charset="0"/>
            </a:rPr>
            <a:t>A desarrollar desde la colaboración</a:t>
          </a:r>
        </a:p>
      </dsp:txBody>
      <dsp:txXfrm rot="10800000">
        <a:off x="1868002" y="2657625"/>
        <a:ext cx="5892872" cy="681578"/>
      </dsp:txXfrm>
    </dsp:sp>
    <dsp:sp modelId="{2ECACFAF-13F4-422A-8D8D-51D583A543AB}">
      <dsp:nvSpPr>
        <dsp:cNvPr id="0" name=""/>
        <dsp:cNvSpPr/>
      </dsp:nvSpPr>
      <dsp:spPr>
        <a:xfrm>
          <a:off x="1356819" y="2657625"/>
          <a:ext cx="681578" cy="681578"/>
        </a:xfrm>
        <a:prstGeom prst="ellipse">
          <a:avLst/>
        </a:prstGeom>
        <a:solidFill>
          <a:schemeClr val="accent3">
            <a:tint val="4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240DE9-1C52-457C-B9E8-49F525B55C33}">
      <dsp:nvSpPr>
        <dsp:cNvPr id="0" name=""/>
        <dsp:cNvSpPr/>
      </dsp:nvSpPr>
      <dsp:spPr>
        <a:xfrm rot="10800000">
          <a:off x="1697608" y="3542660"/>
          <a:ext cx="6063266" cy="681578"/>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557" tIns="53340" rIns="99568" bIns="53340" numCol="1" spcCol="1270" anchor="ctr" anchorCtr="0">
          <a:noAutofit/>
        </a:bodyPr>
        <a:lstStyle/>
        <a:p>
          <a:pPr marL="0" lvl="0" indent="0" algn="ctr" defTabSz="622300">
            <a:lnSpc>
              <a:spcPct val="100000"/>
            </a:lnSpc>
            <a:spcBef>
              <a:spcPct val="0"/>
            </a:spcBef>
            <a:spcAft>
              <a:spcPts val="0"/>
            </a:spcAft>
            <a:buNone/>
          </a:pPr>
          <a:r>
            <a:rPr lang="es-ES" sz="1400" kern="1200" dirty="0">
              <a:latin typeface="Arial" panose="020B0604020202020204" pitchFamily="34" charset="0"/>
              <a:cs typeface="Arial" panose="020B0604020202020204" pitchFamily="34" charset="0"/>
            </a:rPr>
            <a:t>Capaz de ofrecer resultados (aunque sea parciales) </a:t>
          </a:r>
        </a:p>
        <a:p>
          <a:pPr marL="0" lvl="0" indent="0" algn="ctr" defTabSz="622300">
            <a:lnSpc>
              <a:spcPct val="100000"/>
            </a:lnSpc>
            <a:spcBef>
              <a:spcPct val="0"/>
            </a:spcBef>
            <a:spcAft>
              <a:spcPts val="0"/>
            </a:spcAft>
            <a:buNone/>
          </a:pPr>
          <a:r>
            <a:rPr lang="es-ES" sz="1400" kern="1200" dirty="0">
              <a:latin typeface="Arial" panose="020B0604020202020204" pitchFamily="34" charset="0"/>
              <a:cs typeface="Arial" panose="020B0604020202020204" pitchFamily="34" charset="0"/>
            </a:rPr>
            <a:t>en un tiempo razonable</a:t>
          </a:r>
        </a:p>
      </dsp:txBody>
      <dsp:txXfrm rot="10800000">
        <a:off x="1868002" y="3542660"/>
        <a:ext cx="5892872" cy="681578"/>
      </dsp:txXfrm>
    </dsp:sp>
    <dsp:sp modelId="{79C551B4-DD60-4CE1-8DA5-EF2A9DDC43B2}">
      <dsp:nvSpPr>
        <dsp:cNvPr id="0" name=""/>
        <dsp:cNvSpPr/>
      </dsp:nvSpPr>
      <dsp:spPr>
        <a:xfrm>
          <a:off x="1356819" y="3542660"/>
          <a:ext cx="681578" cy="681578"/>
        </a:xfrm>
        <a:prstGeom prst="ellipse">
          <a:avLst/>
        </a:prstGeom>
        <a:solidFill>
          <a:schemeClr val="accent3">
            <a:tint val="4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99702C-4DA5-4077-A0BC-7AC5062CC60C}">
      <dsp:nvSpPr>
        <dsp:cNvPr id="0" name=""/>
        <dsp:cNvSpPr/>
      </dsp:nvSpPr>
      <dsp:spPr>
        <a:xfrm rot="10800000">
          <a:off x="1697608" y="4427695"/>
          <a:ext cx="6063266" cy="681578"/>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557" tIns="53340" rIns="99568" bIns="53340" numCol="1" spcCol="1270" anchor="ctr" anchorCtr="0">
          <a:noAutofit/>
        </a:bodyPr>
        <a:lstStyle/>
        <a:p>
          <a:pPr marL="0" lvl="0" indent="0" algn="ctr" defTabSz="622300">
            <a:lnSpc>
              <a:spcPct val="100000"/>
            </a:lnSpc>
            <a:spcBef>
              <a:spcPct val="0"/>
            </a:spcBef>
            <a:spcAft>
              <a:spcPts val="0"/>
            </a:spcAft>
            <a:buNone/>
          </a:pPr>
          <a:r>
            <a:rPr lang="es-ES" sz="1400" kern="1200" dirty="0">
              <a:latin typeface="Arial" panose="020B0604020202020204" pitchFamily="34" charset="0"/>
              <a:cs typeface="Arial" panose="020B0604020202020204" pitchFamily="34" charset="0"/>
            </a:rPr>
            <a:t>Disponemos/podemos incorporar las </a:t>
          </a:r>
        </a:p>
        <a:p>
          <a:pPr marL="0" lvl="0" indent="0" algn="ctr" defTabSz="622300">
            <a:lnSpc>
              <a:spcPct val="100000"/>
            </a:lnSpc>
            <a:spcBef>
              <a:spcPct val="0"/>
            </a:spcBef>
            <a:spcAft>
              <a:spcPts val="0"/>
            </a:spcAft>
            <a:buNone/>
          </a:pPr>
          <a:r>
            <a:rPr lang="es-ES" sz="1400" kern="1200" dirty="0">
              <a:latin typeface="Arial" panose="020B0604020202020204" pitchFamily="34" charset="0"/>
              <a:cs typeface="Arial" panose="020B0604020202020204" pitchFamily="34" charset="0"/>
            </a:rPr>
            <a:t>capacidades necesarias para desarrollarlo</a:t>
          </a:r>
        </a:p>
      </dsp:txBody>
      <dsp:txXfrm rot="10800000">
        <a:off x="1868002" y="4427695"/>
        <a:ext cx="5892872" cy="681578"/>
      </dsp:txXfrm>
    </dsp:sp>
    <dsp:sp modelId="{902A356D-0A71-43EE-BD16-CB80C1A130ED}">
      <dsp:nvSpPr>
        <dsp:cNvPr id="0" name=""/>
        <dsp:cNvSpPr/>
      </dsp:nvSpPr>
      <dsp:spPr>
        <a:xfrm>
          <a:off x="1356819" y="4427695"/>
          <a:ext cx="681578" cy="681578"/>
        </a:xfrm>
        <a:prstGeom prst="ellipse">
          <a:avLst/>
        </a:prstGeom>
        <a:solidFill>
          <a:schemeClr val="accent3">
            <a:tint val="4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B9E2C-4573-924F-8122-02D83C39081F}" type="datetimeFigureOut">
              <a:rPr lang="es-ES_tradnl" smtClean="0"/>
              <a:t>17/04/2023</a:t>
            </a:fld>
            <a:endParaRPr lang="es-ES_tradnl"/>
          </a:p>
        </p:txBody>
      </p:sp>
      <p:sp>
        <p:nvSpPr>
          <p:cNvPr id="4" name="Marcador de imagen de diapositiva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F2D59-700B-4D4D-AAEE-ECCBD298F5A6}" type="slidenum">
              <a:rPr lang="es-ES_tradnl" smtClean="0"/>
              <a:t>‹Nº›</a:t>
            </a:fld>
            <a:endParaRPr lang="es-ES_tradnl"/>
          </a:p>
        </p:txBody>
      </p:sp>
    </p:spTree>
    <p:extLst>
      <p:ext uri="{BB962C8B-B14F-4D97-AF65-F5344CB8AC3E}">
        <p14:creationId xmlns:p14="http://schemas.microsoft.com/office/powerpoint/2010/main" val="4035593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DF684819-29A4-41A2-9051-5759A5840FE0}" type="slidenum">
              <a:rPr lang="es-ES" smtClean="0"/>
              <a:t>2</a:t>
            </a:fld>
            <a:endParaRPr lang="es-ES"/>
          </a:p>
        </p:txBody>
      </p:sp>
    </p:spTree>
    <p:extLst>
      <p:ext uri="{BB962C8B-B14F-4D97-AF65-F5344CB8AC3E}">
        <p14:creationId xmlns:p14="http://schemas.microsoft.com/office/powerpoint/2010/main" val="1417512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684819-29A4-41A2-9051-5759A5840FE0}" type="slidenum">
              <a:rPr lang="es-ES" smtClean="0"/>
              <a:t>17</a:t>
            </a:fld>
            <a:endParaRPr lang="es-ES" dirty="0"/>
          </a:p>
        </p:txBody>
      </p:sp>
    </p:spTree>
    <p:extLst>
      <p:ext uri="{BB962C8B-B14F-4D97-AF65-F5344CB8AC3E}">
        <p14:creationId xmlns:p14="http://schemas.microsoft.com/office/powerpoint/2010/main" val="2360878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DF684819-29A4-41A2-9051-5759A5840FE0}" type="slidenum">
              <a:rPr lang="es-ES" smtClean="0"/>
              <a:t>19</a:t>
            </a:fld>
            <a:endParaRPr lang="es-ES"/>
          </a:p>
        </p:txBody>
      </p:sp>
    </p:spTree>
    <p:extLst>
      <p:ext uri="{BB962C8B-B14F-4D97-AF65-F5344CB8AC3E}">
        <p14:creationId xmlns:p14="http://schemas.microsoft.com/office/powerpoint/2010/main" val="1223848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DF684819-29A4-41A2-9051-5759A5840FE0}" type="slidenum">
              <a:rPr lang="es-ES" smtClean="0"/>
              <a:t>20</a:t>
            </a:fld>
            <a:endParaRPr lang="es-ES"/>
          </a:p>
        </p:txBody>
      </p:sp>
    </p:spTree>
    <p:extLst>
      <p:ext uri="{BB962C8B-B14F-4D97-AF65-F5344CB8AC3E}">
        <p14:creationId xmlns:p14="http://schemas.microsoft.com/office/powerpoint/2010/main" val="1223848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DF684819-29A4-41A2-9051-5759A5840FE0}" type="slidenum">
              <a:rPr lang="es-ES" smtClean="0"/>
              <a:t>21</a:t>
            </a:fld>
            <a:endParaRPr lang="es-ES"/>
          </a:p>
        </p:txBody>
      </p:sp>
    </p:spTree>
    <p:extLst>
      <p:ext uri="{BB962C8B-B14F-4D97-AF65-F5344CB8AC3E}">
        <p14:creationId xmlns:p14="http://schemas.microsoft.com/office/powerpoint/2010/main" val="1223848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DF684819-29A4-41A2-9051-5759A5840FE0}" type="slidenum">
              <a:rPr lang="es-ES" smtClean="0"/>
              <a:t>22</a:t>
            </a:fld>
            <a:endParaRPr lang="es-ES"/>
          </a:p>
        </p:txBody>
      </p:sp>
    </p:spTree>
    <p:extLst>
      <p:ext uri="{BB962C8B-B14F-4D97-AF65-F5344CB8AC3E}">
        <p14:creationId xmlns:p14="http://schemas.microsoft.com/office/powerpoint/2010/main" val="1223848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DF684819-29A4-41A2-9051-5759A5840FE0}" type="slidenum">
              <a:rPr lang="es-ES" smtClean="0"/>
              <a:t>23</a:t>
            </a:fld>
            <a:endParaRPr lang="es-ES"/>
          </a:p>
        </p:txBody>
      </p:sp>
    </p:spTree>
    <p:extLst>
      <p:ext uri="{BB962C8B-B14F-4D97-AF65-F5344CB8AC3E}">
        <p14:creationId xmlns:p14="http://schemas.microsoft.com/office/powerpoint/2010/main" val="1223848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DF684819-29A4-41A2-9051-5759A5840FE0}" type="slidenum">
              <a:rPr lang="es-ES" smtClean="0"/>
              <a:t>24</a:t>
            </a:fld>
            <a:endParaRPr lang="es-ES"/>
          </a:p>
        </p:txBody>
      </p:sp>
    </p:spTree>
    <p:extLst>
      <p:ext uri="{BB962C8B-B14F-4D97-AF65-F5344CB8AC3E}">
        <p14:creationId xmlns:p14="http://schemas.microsoft.com/office/powerpoint/2010/main" val="1223848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DF684819-29A4-41A2-9051-5759A5840FE0}" type="slidenum">
              <a:rPr lang="es-ES" smtClean="0"/>
              <a:t>25</a:t>
            </a:fld>
            <a:endParaRPr lang="es-ES"/>
          </a:p>
        </p:txBody>
      </p:sp>
    </p:spTree>
    <p:extLst>
      <p:ext uri="{BB962C8B-B14F-4D97-AF65-F5344CB8AC3E}">
        <p14:creationId xmlns:p14="http://schemas.microsoft.com/office/powerpoint/2010/main" val="1223848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DF684819-29A4-41A2-9051-5759A5840FE0}" type="slidenum">
              <a:rPr lang="es-ES" smtClean="0"/>
              <a:t>26</a:t>
            </a:fld>
            <a:endParaRPr lang="es-ES"/>
          </a:p>
        </p:txBody>
      </p:sp>
    </p:spTree>
    <p:extLst>
      <p:ext uri="{BB962C8B-B14F-4D97-AF65-F5344CB8AC3E}">
        <p14:creationId xmlns:p14="http://schemas.microsoft.com/office/powerpoint/2010/main" val="1223848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DF684819-29A4-41A2-9051-5759A5840FE0}" type="slidenum">
              <a:rPr lang="es-ES" smtClean="0"/>
              <a:t>27</a:t>
            </a:fld>
            <a:endParaRPr lang="es-ES"/>
          </a:p>
        </p:txBody>
      </p:sp>
    </p:spTree>
    <p:extLst>
      <p:ext uri="{BB962C8B-B14F-4D97-AF65-F5344CB8AC3E}">
        <p14:creationId xmlns:p14="http://schemas.microsoft.com/office/powerpoint/2010/main" val="1223848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684819-29A4-41A2-9051-5759A5840FE0}" type="slidenum">
              <a:rPr lang="es-ES" smtClean="0"/>
              <a:t>3</a:t>
            </a:fld>
            <a:endParaRPr lang="es-ES" dirty="0"/>
          </a:p>
        </p:txBody>
      </p:sp>
    </p:spTree>
    <p:extLst>
      <p:ext uri="{BB962C8B-B14F-4D97-AF65-F5344CB8AC3E}">
        <p14:creationId xmlns:p14="http://schemas.microsoft.com/office/powerpoint/2010/main" val="2436635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DF684819-29A4-41A2-9051-5759A5840FE0}" type="slidenum">
              <a:rPr lang="es-ES" smtClean="0"/>
              <a:t>28</a:t>
            </a:fld>
            <a:endParaRPr lang="es-ES"/>
          </a:p>
        </p:txBody>
      </p:sp>
    </p:spTree>
    <p:extLst>
      <p:ext uri="{BB962C8B-B14F-4D97-AF65-F5344CB8AC3E}">
        <p14:creationId xmlns:p14="http://schemas.microsoft.com/office/powerpoint/2010/main" val="1223848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684819-29A4-41A2-9051-5759A5840FE0}" type="slidenum">
              <a:rPr lang="es-ES" smtClean="0"/>
              <a:t>29</a:t>
            </a:fld>
            <a:endParaRPr lang="es-ES" dirty="0"/>
          </a:p>
        </p:txBody>
      </p:sp>
    </p:spTree>
    <p:extLst>
      <p:ext uri="{BB962C8B-B14F-4D97-AF65-F5344CB8AC3E}">
        <p14:creationId xmlns:p14="http://schemas.microsoft.com/office/powerpoint/2010/main" val="320459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684819-29A4-41A2-9051-5759A5840FE0}" type="slidenum">
              <a:rPr lang="es-ES" smtClean="0"/>
              <a:t>33</a:t>
            </a:fld>
            <a:endParaRPr lang="es-ES" dirty="0"/>
          </a:p>
        </p:txBody>
      </p:sp>
    </p:spTree>
    <p:extLst>
      <p:ext uri="{BB962C8B-B14F-4D97-AF65-F5344CB8AC3E}">
        <p14:creationId xmlns:p14="http://schemas.microsoft.com/office/powerpoint/2010/main" val="3256081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684819-29A4-41A2-9051-5759A5840FE0}" type="slidenum">
              <a:rPr lang="es-ES" smtClean="0"/>
              <a:t>34</a:t>
            </a:fld>
            <a:endParaRPr lang="es-ES" dirty="0"/>
          </a:p>
        </p:txBody>
      </p:sp>
    </p:spTree>
    <p:extLst>
      <p:ext uri="{BB962C8B-B14F-4D97-AF65-F5344CB8AC3E}">
        <p14:creationId xmlns:p14="http://schemas.microsoft.com/office/powerpoint/2010/main" val="2648416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684819-29A4-41A2-9051-5759A5840FE0}" type="slidenum">
              <a:rPr lang="es-ES" smtClean="0"/>
              <a:t>35</a:t>
            </a:fld>
            <a:endParaRPr lang="es-ES" dirty="0"/>
          </a:p>
        </p:txBody>
      </p:sp>
    </p:spTree>
    <p:extLst>
      <p:ext uri="{BB962C8B-B14F-4D97-AF65-F5344CB8AC3E}">
        <p14:creationId xmlns:p14="http://schemas.microsoft.com/office/powerpoint/2010/main" val="2379272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684819-29A4-41A2-9051-5759A5840FE0}" type="slidenum">
              <a:rPr lang="es-ES" smtClean="0"/>
              <a:t>37</a:t>
            </a:fld>
            <a:endParaRPr lang="es-ES" dirty="0"/>
          </a:p>
        </p:txBody>
      </p:sp>
    </p:spTree>
    <p:extLst>
      <p:ext uri="{BB962C8B-B14F-4D97-AF65-F5344CB8AC3E}">
        <p14:creationId xmlns:p14="http://schemas.microsoft.com/office/powerpoint/2010/main" val="4166188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684819-29A4-41A2-9051-5759A5840FE0}" type="slidenum">
              <a:rPr lang="es-ES" smtClean="0"/>
              <a:t>38</a:t>
            </a:fld>
            <a:endParaRPr lang="es-ES" dirty="0"/>
          </a:p>
        </p:txBody>
      </p:sp>
    </p:spTree>
    <p:extLst>
      <p:ext uri="{BB962C8B-B14F-4D97-AF65-F5344CB8AC3E}">
        <p14:creationId xmlns:p14="http://schemas.microsoft.com/office/powerpoint/2010/main" val="3834978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684819-29A4-41A2-9051-5759A5840FE0}" type="slidenum">
              <a:rPr lang="es-ES" smtClean="0"/>
              <a:t>46</a:t>
            </a:fld>
            <a:endParaRPr lang="es-ES" dirty="0"/>
          </a:p>
        </p:txBody>
      </p:sp>
    </p:spTree>
    <p:extLst>
      <p:ext uri="{BB962C8B-B14F-4D97-AF65-F5344CB8AC3E}">
        <p14:creationId xmlns:p14="http://schemas.microsoft.com/office/powerpoint/2010/main" val="1774322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684819-29A4-41A2-9051-5759A5840FE0}" type="slidenum">
              <a:rPr lang="es-ES" smtClean="0"/>
              <a:t>48</a:t>
            </a:fld>
            <a:endParaRPr lang="es-ES" dirty="0"/>
          </a:p>
        </p:txBody>
      </p:sp>
    </p:spTree>
    <p:extLst>
      <p:ext uri="{BB962C8B-B14F-4D97-AF65-F5344CB8AC3E}">
        <p14:creationId xmlns:p14="http://schemas.microsoft.com/office/powerpoint/2010/main" val="2294656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684819-29A4-41A2-9051-5759A5840FE0}" type="slidenum">
              <a:rPr lang="es-ES" smtClean="0"/>
              <a:t>49</a:t>
            </a:fld>
            <a:endParaRPr lang="es-ES" dirty="0"/>
          </a:p>
        </p:txBody>
      </p:sp>
    </p:spTree>
    <p:extLst>
      <p:ext uri="{BB962C8B-B14F-4D97-AF65-F5344CB8AC3E}">
        <p14:creationId xmlns:p14="http://schemas.microsoft.com/office/powerpoint/2010/main" val="1324180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684819-29A4-41A2-9051-5759A5840FE0}" type="slidenum">
              <a:rPr lang="es-ES" smtClean="0"/>
              <a:t>4</a:t>
            </a:fld>
            <a:endParaRPr lang="es-ES"/>
          </a:p>
        </p:txBody>
      </p:sp>
    </p:spTree>
    <p:extLst>
      <p:ext uri="{BB962C8B-B14F-4D97-AF65-F5344CB8AC3E}">
        <p14:creationId xmlns:p14="http://schemas.microsoft.com/office/powerpoint/2010/main" val="2937807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684819-29A4-41A2-9051-5759A5840FE0}" type="slidenum">
              <a:rPr lang="es-ES" smtClean="0"/>
              <a:t>51</a:t>
            </a:fld>
            <a:endParaRPr lang="es-ES" dirty="0"/>
          </a:p>
        </p:txBody>
      </p:sp>
    </p:spTree>
    <p:extLst>
      <p:ext uri="{BB962C8B-B14F-4D97-AF65-F5344CB8AC3E}">
        <p14:creationId xmlns:p14="http://schemas.microsoft.com/office/powerpoint/2010/main" val="673185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DF684819-29A4-41A2-9051-5759A5840FE0}" type="slidenum">
              <a:rPr lang="es-ES" smtClean="0"/>
              <a:t>52</a:t>
            </a:fld>
            <a:endParaRPr lang="es-ES"/>
          </a:p>
        </p:txBody>
      </p:sp>
    </p:spTree>
    <p:extLst>
      <p:ext uri="{BB962C8B-B14F-4D97-AF65-F5344CB8AC3E}">
        <p14:creationId xmlns:p14="http://schemas.microsoft.com/office/powerpoint/2010/main" val="3208642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DF684819-29A4-41A2-9051-5759A5840FE0}" type="slidenum">
              <a:rPr lang="es-ES" smtClean="0"/>
              <a:t>5</a:t>
            </a:fld>
            <a:endParaRPr lang="es-ES"/>
          </a:p>
        </p:txBody>
      </p:sp>
    </p:spTree>
    <p:extLst>
      <p:ext uri="{BB962C8B-B14F-4D97-AF65-F5344CB8AC3E}">
        <p14:creationId xmlns:p14="http://schemas.microsoft.com/office/powerpoint/2010/main" val="1896808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DF684819-29A4-41A2-9051-5759A5840FE0}" type="slidenum">
              <a:rPr lang="es-ES" smtClean="0"/>
              <a:t>6</a:t>
            </a:fld>
            <a:endParaRPr lang="es-ES"/>
          </a:p>
        </p:txBody>
      </p:sp>
    </p:spTree>
    <p:extLst>
      <p:ext uri="{BB962C8B-B14F-4D97-AF65-F5344CB8AC3E}">
        <p14:creationId xmlns:p14="http://schemas.microsoft.com/office/powerpoint/2010/main" val="1252194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DF684819-29A4-41A2-9051-5759A5840FE0}" type="slidenum">
              <a:rPr lang="es-ES" smtClean="0"/>
              <a:t>7</a:t>
            </a:fld>
            <a:endParaRPr lang="es-ES"/>
          </a:p>
        </p:txBody>
      </p:sp>
    </p:spTree>
    <p:extLst>
      <p:ext uri="{BB962C8B-B14F-4D97-AF65-F5344CB8AC3E}">
        <p14:creationId xmlns:p14="http://schemas.microsoft.com/office/powerpoint/2010/main" val="350073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684819-29A4-41A2-9051-5759A5840FE0}" type="slidenum">
              <a:rPr lang="es-ES" smtClean="0"/>
              <a:t>9</a:t>
            </a:fld>
            <a:endParaRPr lang="es-ES" dirty="0"/>
          </a:p>
        </p:txBody>
      </p:sp>
    </p:spTree>
    <p:extLst>
      <p:ext uri="{BB962C8B-B14F-4D97-AF65-F5344CB8AC3E}">
        <p14:creationId xmlns:p14="http://schemas.microsoft.com/office/powerpoint/2010/main" val="2937807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684819-29A4-41A2-9051-5759A5840FE0}" type="slidenum">
              <a:rPr lang="es-ES" smtClean="0"/>
              <a:t>14</a:t>
            </a:fld>
            <a:endParaRPr lang="es-ES" dirty="0"/>
          </a:p>
        </p:txBody>
      </p:sp>
    </p:spTree>
    <p:extLst>
      <p:ext uri="{BB962C8B-B14F-4D97-AF65-F5344CB8AC3E}">
        <p14:creationId xmlns:p14="http://schemas.microsoft.com/office/powerpoint/2010/main" val="2134767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F684819-29A4-41A2-9051-5759A5840FE0}" type="slidenum">
              <a:rPr lang="es-ES" smtClean="0"/>
              <a:t>16</a:t>
            </a:fld>
            <a:endParaRPr lang="es-ES" dirty="0"/>
          </a:p>
        </p:txBody>
      </p:sp>
    </p:spTree>
    <p:extLst>
      <p:ext uri="{BB962C8B-B14F-4D97-AF65-F5344CB8AC3E}">
        <p14:creationId xmlns:p14="http://schemas.microsoft.com/office/powerpoint/2010/main" val="3096089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2"/>
            <a:ext cx="2228850" cy="365125"/>
          </a:xfrm>
          <a:prstGeom prst="rect">
            <a:avLst/>
          </a:prstGeom>
        </p:spPr>
        <p:txBody>
          <a:bodyPr/>
          <a:lstStyle/>
          <a:p>
            <a:fld id="{C930518C-F3DA-2A4E-AB84-69BB1AFF2AB8}" type="datetimeFigureOut">
              <a:rPr lang="es-ES_tradnl" smtClean="0"/>
              <a:t>17/04/2023</a:t>
            </a:fld>
            <a:endParaRPr lang="es-ES_tradnl"/>
          </a:p>
        </p:txBody>
      </p:sp>
      <p:sp>
        <p:nvSpPr>
          <p:cNvPr id="3" name="Footer Placeholder 2"/>
          <p:cNvSpPr>
            <a:spLocks noGrp="1"/>
          </p:cNvSpPr>
          <p:nvPr>
            <p:ph type="ftr" sz="quarter" idx="11"/>
          </p:nvPr>
        </p:nvSpPr>
        <p:spPr>
          <a:xfrm>
            <a:off x="3281363" y="6356352"/>
            <a:ext cx="3343275" cy="365125"/>
          </a:xfrm>
          <a:prstGeom prst="rect">
            <a:avLst/>
          </a:prstGeom>
        </p:spPr>
        <p:txBody>
          <a:bodyPr/>
          <a:lstStyle/>
          <a:p>
            <a:endParaRPr lang="es-ES_tradnl"/>
          </a:p>
        </p:txBody>
      </p:sp>
      <p:sp>
        <p:nvSpPr>
          <p:cNvPr id="4" name="Slide Number Placeholder 3"/>
          <p:cNvSpPr>
            <a:spLocks noGrp="1"/>
          </p:cNvSpPr>
          <p:nvPr>
            <p:ph type="sldNum" sz="quarter" idx="12"/>
          </p:nvPr>
        </p:nvSpPr>
        <p:spPr>
          <a:xfrm>
            <a:off x="6996113" y="6356352"/>
            <a:ext cx="2228850" cy="365125"/>
          </a:xfrm>
          <a:prstGeom prst="rect">
            <a:avLst/>
          </a:prstGeom>
        </p:spPr>
        <p:txBody>
          <a:bodyPr/>
          <a:lstStyle/>
          <a:p>
            <a:fld id="{8216B506-4A2E-964E-8CD4-4D102015AEBF}" type="slidenum">
              <a:rPr lang="es-ES_tradnl" smtClean="0"/>
              <a:t>‹Nº›</a:t>
            </a:fld>
            <a:endParaRPr lang="es-ES_tradnl"/>
          </a:p>
        </p:txBody>
      </p:sp>
    </p:spTree>
    <p:extLst>
      <p:ext uri="{BB962C8B-B14F-4D97-AF65-F5344CB8AC3E}">
        <p14:creationId xmlns:p14="http://schemas.microsoft.com/office/powerpoint/2010/main" val="2654277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4211340" y="987427"/>
            <a:ext cx="5014913"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82328" y="2057400"/>
            <a:ext cx="319494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C930518C-F3DA-2A4E-AB84-69BB1AFF2AB8}" type="datetimeFigureOut">
              <a:rPr lang="es-ES_tradnl" smtClean="0"/>
              <a:t>17/04/2023</a:t>
            </a:fld>
            <a:endParaRPr lang="es-ES_tradnl"/>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es-ES_tradnl"/>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8216B506-4A2E-964E-8CD4-4D102015AEBF}" type="slidenum">
              <a:rPr lang="es-ES_tradnl" smtClean="0"/>
              <a:t>‹Nº›</a:t>
            </a:fld>
            <a:endParaRPr lang="es-ES_tradnl"/>
          </a:p>
        </p:txBody>
      </p:sp>
    </p:spTree>
    <p:extLst>
      <p:ext uri="{BB962C8B-B14F-4D97-AF65-F5344CB8AC3E}">
        <p14:creationId xmlns:p14="http://schemas.microsoft.com/office/powerpoint/2010/main" val="339069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Diapositiva de título">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2C2FFDE2-87AA-480C-BFA2-E13D388439DF}"/>
              </a:ext>
            </a:extLst>
          </p:cNvPr>
          <p:cNvSpPr/>
          <p:nvPr/>
        </p:nvSpPr>
        <p:spPr>
          <a:xfrm>
            <a:off x="9417743" y="6597240"/>
            <a:ext cx="431797" cy="177969"/>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71616D4-E74A-4C7D-B045-07882C3567A6}" type="slidenum">
              <a:rPr lang="es-ES" sz="900" b="0" i="0" u="none" strike="noStrike" kern="1200" cap="none" spc="0" baseline="0">
                <a:solidFill>
                  <a:srgbClr val="000000"/>
                </a:solidFill>
                <a:uFillTx/>
                <a:latin typeface="Arial" panose="020B0604020202020204" pitchFamily="34" charset="0"/>
                <a:cs typeface="Arial" panose="020B0604020202020204" pitchFamily="34" charset="0"/>
              </a:rPr>
              <a:t>‹Nº›</a:t>
            </a:fld>
            <a:endParaRPr lang="es-ES" sz="900" b="0" i="0" u="none" strike="noStrike" kern="1200" cap="none" spc="0" baseline="0" dirty="0">
              <a:solidFill>
                <a:srgbClr val="000000"/>
              </a:solidFill>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6385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14974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persona, hombre, sostener, mujer&#10;&#10;Descripción generada automáticamente">
            <a:extLst>
              <a:ext uri="{FF2B5EF4-FFF2-40B4-BE49-F238E27FC236}">
                <a16:creationId xmlns:a16="http://schemas.microsoft.com/office/drawing/2014/main" id="{9C6684B4-F1F5-2E64-8300-DD333218120A}"/>
              </a:ext>
            </a:extLst>
          </p:cNvPr>
          <p:cNvPicPr>
            <a:picLocks noChangeAspect="1"/>
          </p:cNvPicPr>
          <p:nvPr/>
        </p:nvPicPr>
        <p:blipFill>
          <a:blip r:embed="rId2"/>
          <a:stretch>
            <a:fillRect/>
          </a:stretch>
        </p:blipFill>
        <p:spPr>
          <a:xfrm>
            <a:off x="0" y="-1191"/>
            <a:ext cx="9906000" cy="6859191"/>
          </a:xfrm>
          <a:prstGeom prst="rect">
            <a:avLst/>
          </a:prstGeom>
        </p:spPr>
      </p:pic>
      <p:sp>
        <p:nvSpPr>
          <p:cNvPr id="3" name="Rectángulo 2">
            <a:extLst>
              <a:ext uri="{FF2B5EF4-FFF2-40B4-BE49-F238E27FC236}">
                <a16:creationId xmlns:a16="http://schemas.microsoft.com/office/drawing/2014/main" id="{39B76868-8E3D-293A-31BC-90E6D07142E0}"/>
              </a:ext>
            </a:extLst>
          </p:cNvPr>
          <p:cNvSpPr/>
          <p:nvPr/>
        </p:nvSpPr>
        <p:spPr>
          <a:xfrm>
            <a:off x="2329110" y="5615790"/>
            <a:ext cx="7576890" cy="854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FEADER - Conselleria de Agricultura, Desarrollo Rural, Emergencia Climática  y Transición Ecológica - Generalitat Valenciana">
            <a:extLst>
              <a:ext uri="{FF2B5EF4-FFF2-40B4-BE49-F238E27FC236}">
                <a16:creationId xmlns:a16="http://schemas.microsoft.com/office/drawing/2014/main" id="{5CAD8350-28E3-C436-CAAD-8741C84D0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4896" y="5776467"/>
            <a:ext cx="1942607" cy="5326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nisterio de Agricultura, Pesca, Alimentación y Medio Ambiente">
            <a:extLst>
              <a:ext uri="{FF2B5EF4-FFF2-40B4-BE49-F238E27FC236}">
                <a16:creationId xmlns:a16="http://schemas.microsoft.com/office/drawing/2014/main" id="{8036B5A4-373A-4378-D07C-B0BA523E1D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255" y="5808480"/>
            <a:ext cx="1821425" cy="4686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ADER">
            <a:extLst>
              <a:ext uri="{FF2B5EF4-FFF2-40B4-BE49-F238E27FC236}">
                <a16:creationId xmlns:a16="http://schemas.microsoft.com/office/drawing/2014/main" id="{329EA7FA-CEAE-89B7-6238-A2F75BD15F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0987" y="5685610"/>
            <a:ext cx="7143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iputación de Ciudad Real">
            <a:extLst>
              <a:ext uri="{FF2B5EF4-FFF2-40B4-BE49-F238E27FC236}">
                <a16:creationId xmlns:a16="http://schemas.microsoft.com/office/drawing/2014/main" id="{C67D1178-94C6-5CD1-0521-992551230F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0293" y="5761451"/>
            <a:ext cx="1087871" cy="5626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obierno de Castilla-La Mancha">
            <a:extLst>
              <a:ext uri="{FF2B5EF4-FFF2-40B4-BE49-F238E27FC236}">
                <a16:creationId xmlns:a16="http://schemas.microsoft.com/office/drawing/2014/main" id="{3A7A5A62-2F68-D165-0D31-0E9852037F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7449" y="5715113"/>
            <a:ext cx="1004899" cy="655369"/>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29501B32-7B9F-C688-3D6A-7C009B260A32}"/>
              </a:ext>
            </a:extLst>
          </p:cNvPr>
          <p:cNvSpPr txBox="1"/>
          <p:nvPr/>
        </p:nvSpPr>
        <p:spPr>
          <a:xfrm>
            <a:off x="5206743" y="1718304"/>
            <a:ext cx="4412512" cy="2646878"/>
          </a:xfrm>
          <a:prstGeom prst="rect">
            <a:avLst/>
          </a:prstGeom>
          <a:noFill/>
        </p:spPr>
        <p:txBody>
          <a:bodyPr wrap="square" lIns="91440" tIns="45720" rIns="91440" bIns="45720" anchor="t">
            <a:spAutoFit/>
          </a:bodyPr>
          <a:lstStyle/>
          <a:p>
            <a:pPr algn="r"/>
            <a:r>
              <a:rPr lang="es-ES" dirty="0">
                <a:latin typeface="Arial" panose="020B0604020202020204" pitchFamily="34" charset="0"/>
              </a:rPr>
              <a:t>Elaboración de la Estrategia de Desarrollo Local Participativa 2023-2027 de Cabañeros-Montes Norte</a:t>
            </a:r>
          </a:p>
          <a:p>
            <a:pPr algn="r"/>
            <a:endParaRPr lang="es-ES" sz="1600" dirty="0">
              <a:latin typeface="Arial" panose="020B0604020202020204" pitchFamily="34" charset="0"/>
            </a:endParaRPr>
          </a:p>
          <a:p>
            <a:pPr algn="r"/>
            <a:r>
              <a:rPr lang="es-ES" sz="2400" dirty="0">
                <a:solidFill>
                  <a:schemeClr val="accent6">
                    <a:lumMod val="50000"/>
                  </a:schemeClr>
                </a:solidFill>
                <a:latin typeface="Arial" panose="020B0604020202020204" pitchFamily="34" charset="0"/>
              </a:rPr>
              <a:t>TALLER DE PRIORIZACIÓN ESTRATÉGICA</a:t>
            </a:r>
          </a:p>
          <a:p>
            <a:pPr algn="r"/>
            <a:endParaRPr lang="es-ES" sz="1600" dirty="0">
              <a:solidFill>
                <a:schemeClr val="accent6">
                  <a:lumMod val="50000"/>
                </a:schemeClr>
              </a:solidFill>
              <a:latin typeface="Arial" panose="020B0604020202020204" pitchFamily="34" charset="0"/>
            </a:endParaRPr>
          </a:p>
          <a:p>
            <a:pPr algn="r"/>
            <a:r>
              <a:rPr lang="es-ES" sz="1600" dirty="0">
                <a:latin typeface="Arial"/>
                <a:cs typeface="Arial"/>
              </a:rPr>
              <a:t>Martes 4 de abril, de 9:30 a 13:45</a:t>
            </a:r>
          </a:p>
          <a:p>
            <a:pPr algn="r"/>
            <a:r>
              <a:rPr lang="es-ES" sz="1600" dirty="0">
                <a:latin typeface="Arial" panose="020B0604020202020204" pitchFamily="34" charset="0"/>
              </a:rPr>
              <a:t>Centro Turístico Singular Astronómico (Alcoba)</a:t>
            </a:r>
            <a:r>
              <a:rPr lang="es-ES" sz="1600" dirty="0">
                <a:solidFill>
                  <a:schemeClr val="accent6">
                    <a:lumMod val="50000"/>
                  </a:schemeClr>
                </a:solidFill>
                <a:latin typeface="Arial" panose="020B0604020202020204" pitchFamily="34" charset="0"/>
              </a:rPr>
              <a:t> </a:t>
            </a:r>
          </a:p>
        </p:txBody>
      </p:sp>
    </p:spTree>
    <p:extLst>
      <p:ext uri="{BB962C8B-B14F-4D97-AF65-F5344CB8AC3E}">
        <p14:creationId xmlns:p14="http://schemas.microsoft.com/office/powerpoint/2010/main" val="194154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793E53A-5750-0035-C8F1-8256A3661067}"/>
              </a:ext>
            </a:extLst>
          </p:cNvPr>
          <p:cNvGraphicFramePr>
            <a:graphicFrameLocks noGrp="1"/>
          </p:cNvGraphicFramePr>
          <p:nvPr/>
        </p:nvGraphicFramePr>
        <p:xfrm>
          <a:off x="696119" y="937268"/>
          <a:ext cx="8767762" cy="5446800"/>
        </p:xfrm>
        <a:graphic>
          <a:graphicData uri="http://schemas.openxmlformats.org/drawingml/2006/table">
            <a:tbl>
              <a:tblPr>
                <a:tableStyleId>{9D7B26C5-4107-4FEC-AEDC-1716B250A1EF}</a:tableStyleId>
              </a:tblPr>
              <a:tblGrid>
                <a:gridCol w="2536295">
                  <a:extLst>
                    <a:ext uri="{9D8B030D-6E8A-4147-A177-3AD203B41FA5}">
                      <a16:colId xmlns:a16="http://schemas.microsoft.com/office/drawing/2014/main" val="420262929"/>
                    </a:ext>
                  </a:extLst>
                </a:gridCol>
                <a:gridCol w="1102519">
                  <a:extLst>
                    <a:ext uri="{9D8B030D-6E8A-4147-A177-3AD203B41FA5}">
                      <a16:colId xmlns:a16="http://schemas.microsoft.com/office/drawing/2014/main" val="351595394"/>
                    </a:ext>
                  </a:extLst>
                </a:gridCol>
                <a:gridCol w="1143000">
                  <a:extLst>
                    <a:ext uri="{9D8B030D-6E8A-4147-A177-3AD203B41FA5}">
                      <a16:colId xmlns:a16="http://schemas.microsoft.com/office/drawing/2014/main" val="3490193903"/>
                    </a:ext>
                  </a:extLst>
                </a:gridCol>
                <a:gridCol w="1261534">
                  <a:extLst>
                    <a:ext uri="{9D8B030D-6E8A-4147-A177-3AD203B41FA5}">
                      <a16:colId xmlns:a16="http://schemas.microsoft.com/office/drawing/2014/main" val="3474664653"/>
                    </a:ext>
                  </a:extLst>
                </a:gridCol>
                <a:gridCol w="2724414">
                  <a:extLst>
                    <a:ext uri="{9D8B030D-6E8A-4147-A177-3AD203B41FA5}">
                      <a16:colId xmlns:a16="http://schemas.microsoft.com/office/drawing/2014/main" val="1725303775"/>
                    </a:ext>
                  </a:extLst>
                </a:gridCol>
              </a:tblGrid>
              <a:tr h="210288">
                <a:tc rowSpan="2">
                  <a:txBody>
                    <a:bodyPr/>
                    <a:lstStyle/>
                    <a:p>
                      <a:pPr algn="l" fontAlgn="ctr"/>
                      <a:r>
                        <a:rPr lang="es-ES" sz="1000" u="none" strike="noStrike" dirty="0">
                          <a:effectLst/>
                          <a:latin typeface="Arial" panose="020B0604020202020204" pitchFamily="34" charset="0"/>
                          <a:cs typeface="Arial" panose="020B0604020202020204" pitchFamily="34" charset="0"/>
                        </a:rPr>
                        <a:t>Municipio</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6">
                        <a:lumMod val="20000"/>
                        <a:lumOff val="80000"/>
                      </a:schemeClr>
                    </a:solidFill>
                  </a:tcPr>
                </a:tc>
                <a:tc gridSpan="3">
                  <a:txBody>
                    <a:bodyPr/>
                    <a:lstStyle/>
                    <a:p>
                      <a:pPr algn="ctr" fontAlgn="ctr"/>
                      <a:r>
                        <a:rPr lang="es-ES" sz="1000" u="none" strike="noStrike" dirty="0">
                          <a:effectLst/>
                          <a:latin typeface="Arial" panose="020B0604020202020204" pitchFamily="34" charset="0"/>
                          <a:cs typeface="Arial" panose="020B0604020202020204" pitchFamily="34" charset="0"/>
                        </a:rPr>
                        <a:t>Población a 01/01/2021</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36000" marB="36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6">
                        <a:lumMod val="20000"/>
                        <a:lumOff val="80000"/>
                      </a:schemeClr>
                    </a:solidFill>
                  </a:tcPr>
                </a:tc>
                <a:tc hMerge="1">
                  <a:txBody>
                    <a:bodyPr/>
                    <a:lstStyle/>
                    <a:p>
                      <a:endParaRPr lang="es-ES"/>
                    </a:p>
                  </a:txBody>
                  <a:tcPr/>
                </a:tc>
                <a:tc hMerge="1">
                  <a:txBody>
                    <a:bodyPr/>
                    <a:lstStyle/>
                    <a:p>
                      <a:endParaRPr lang="es-ES"/>
                    </a:p>
                  </a:txBody>
                  <a:tcPr/>
                </a:tc>
                <a:tc rowSpan="2">
                  <a:txBody>
                    <a:bodyPr/>
                    <a:lstStyle/>
                    <a:p>
                      <a:pPr algn="ctr" fontAlgn="ctr"/>
                      <a:r>
                        <a:rPr lang="es-ES" sz="1000" u="none" strike="noStrike" dirty="0">
                          <a:effectLst/>
                          <a:latin typeface="Arial" panose="020B0604020202020204" pitchFamily="34" charset="0"/>
                          <a:cs typeface="Arial" panose="020B0604020202020204" pitchFamily="34" charset="0"/>
                        </a:rPr>
                        <a:t>Clasificación según</a:t>
                      </a:r>
                      <a:r>
                        <a:rPr lang="es-ES" sz="1000" u="none" strike="noStrike" baseline="0" dirty="0">
                          <a:effectLst/>
                          <a:latin typeface="Arial" panose="020B0604020202020204" pitchFamily="34" charset="0"/>
                          <a:cs typeface="Arial" panose="020B0604020202020204" pitchFamily="34" charset="0"/>
                        </a:rPr>
                        <a:t> perfil poblacional</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03747981"/>
                  </a:ext>
                </a:extLst>
              </a:tr>
              <a:tr h="193000">
                <a:tc vMerge="1">
                  <a:txBody>
                    <a:bodyPr/>
                    <a:lstStyle/>
                    <a:p>
                      <a:endParaRPr lang="es-ES"/>
                    </a:p>
                  </a:txBody>
                  <a:tcPr/>
                </a:tc>
                <a:tc>
                  <a:txBody>
                    <a:bodyPr/>
                    <a:lstStyle/>
                    <a:p>
                      <a:pPr algn="ctr" fontAlgn="ctr"/>
                      <a:r>
                        <a:rPr lang="es-ES" sz="1000" u="none" strike="noStrike" dirty="0">
                          <a:effectLst/>
                          <a:latin typeface="Arial" panose="020B0604020202020204" pitchFamily="34" charset="0"/>
                          <a:cs typeface="Arial" panose="020B0604020202020204" pitchFamily="34" charset="0"/>
                        </a:rPr>
                        <a:t>Superficie Km</a:t>
                      </a:r>
                      <a:r>
                        <a:rPr lang="es-ES" sz="1000" u="none" strike="noStrike" baseline="30000" dirty="0">
                          <a:effectLst/>
                          <a:latin typeface="Arial" panose="020B0604020202020204" pitchFamily="34" charset="0"/>
                          <a:cs typeface="Arial" panose="020B0604020202020204" pitchFamily="34" charset="0"/>
                        </a:rPr>
                        <a:t>2</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6">
                        <a:lumMod val="20000"/>
                        <a:lumOff val="80000"/>
                      </a:schemeClr>
                    </a:solidFill>
                  </a:tcPr>
                </a:tc>
                <a:tc>
                  <a:txBody>
                    <a:bodyPr/>
                    <a:lstStyle/>
                    <a:p>
                      <a:pPr algn="ctr" fontAlgn="ctr"/>
                      <a:r>
                        <a:rPr lang="es-ES" sz="1000" u="none" strike="noStrike" dirty="0">
                          <a:effectLst/>
                          <a:latin typeface="Arial" panose="020B0604020202020204" pitchFamily="34" charset="0"/>
                          <a:cs typeface="Arial" panose="020B0604020202020204" pitchFamily="34" charset="0"/>
                        </a:rPr>
                        <a:t>Población</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6">
                        <a:lumMod val="20000"/>
                        <a:lumOff val="80000"/>
                      </a:schemeClr>
                    </a:solidFill>
                  </a:tcPr>
                </a:tc>
                <a:tc>
                  <a:txBody>
                    <a:bodyPr/>
                    <a:lstStyle/>
                    <a:p>
                      <a:pPr algn="ctr" fontAlgn="ctr"/>
                      <a:r>
                        <a:rPr lang="es-ES" sz="1000" u="none" strike="noStrike" dirty="0">
                          <a:effectLst/>
                          <a:latin typeface="Arial" panose="020B0604020202020204" pitchFamily="34" charset="0"/>
                          <a:cs typeface="Arial" panose="020B0604020202020204" pitchFamily="34" charset="0"/>
                        </a:rPr>
                        <a:t>Densidad (habitantes/km</a:t>
                      </a:r>
                      <a:r>
                        <a:rPr lang="es-ES" sz="1000" u="none" strike="noStrike" baseline="30000" dirty="0">
                          <a:effectLst/>
                          <a:latin typeface="Arial" panose="020B0604020202020204" pitchFamily="34" charset="0"/>
                          <a:cs typeface="Arial" panose="020B0604020202020204" pitchFamily="34" charset="0"/>
                        </a:rPr>
                        <a:t>2</a:t>
                      </a:r>
                      <a:r>
                        <a:rPr lang="es-ES" sz="1000" u="none" strike="noStrike" dirty="0">
                          <a:effectLst/>
                          <a:latin typeface="Arial" panose="020B0604020202020204" pitchFamily="34" charset="0"/>
                          <a:cs typeface="Arial" panose="020B0604020202020204" pitchFamily="34" charset="0"/>
                        </a:rPr>
                        <a:t>)</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6">
                        <a:lumMod val="20000"/>
                        <a:lumOff val="80000"/>
                      </a:schemeClr>
                    </a:solidFill>
                  </a:tcPr>
                </a:tc>
                <a:tc vMerge="1">
                  <a:txBody>
                    <a:bodyPr/>
                    <a:lstStyle/>
                    <a:p>
                      <a:endParaRPr lang="es-ES"/>
                    </a:p>
                  </a:txBody>
                  <a:tcPr/>
                </a:tc>
                <a:extLst>
                  <a:ext uri="{0D108BD9-81ED-4DB2-BD59-A6C34878D82A}">
                    <a16:rowId xmlns:a16="http://schemas.microsoft.com/office/drawing/2014/main" val="1150640184"/>
                  </a:ext>
                </a:extLst>
              </a:tr>
              <a:tr h="116827">
                <a:tc>
                  <a:txBody>
                    <a:bodyPr/>
                    <a:lstStyle/>
                    <a:p>
                      <a:pPr algn="l" fontAlgn="b"/>
                      <a:r>
                        <a:rPr lang="es-ES" sz="1000" u="none" strike="noStrike" dirty="0">
                          <a:effectLst/>
                          <a:latin typeface="Arial" panose="020B0604020202020204" pitchFamily="34" charset="0"/>
                          <a:cs typeface="Arial" panose="020B0604020202020204" pitchFamily="34" charset="0"/>
                        </a:rPr>
                        <a:t>ALCOBA DE LOS MONTES</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b">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307,10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540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1,76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fontAlgn="ctr"/>
                      <a:r>
                        <a:rPr lang="es-ES" sz="1000" u="none" strike="noStrike" dirty="0">
                          <a:effectLst/>
                          <a:latin typeface="Arial" panose="020B0604020202020204" pitchFamily="34" charset="0"/>
                          <a:cs typeface="Arial" panose="020B0604020202020204" pitchFamily="34" charset="0"/>
                        </a:rPr>
                        <a:t>EXTREMA DESPOBLACIÓN</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1302779101"/>
                  </a:ext>
                </a:extLst>
              </a:tr>
              <a:tr h="116827">
                <a:tc>
                  <a:txBody>
                    <a:bodyPr/>
                    <a:lstStyle/>
                    <a:p>
                      <a:pPr algn="l" fontAlgn="b"/>
                      <a:r>
                        <a:rPr lang="es-ES" sz="1000" u="none" strike="noStrike" dirty="0">
                          <a:effectLst/>
                          <a:latin typeface="Arial" panose="020B0604020202020204" pitchFamily="34" charset="0"/>
                          <a:cs typeface="Arial" panose="020B0604020202020204" pitchFamily="34" charset="0"/>
                        </a:rPr>
                        <a:t>ALCOLEA DE CALATRAVA</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b">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70,72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1.363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19,27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fontAlgn="ctr"/>
                      <a:r>
                        <a:rPr lang="es-ES" sz="1000" u="none" strike="noStrike" dirty="0">
                          <a:effectLst/>
                          <a:latin typeface="Arial" panose="020B0604020202020204" pitchFamily="34" charset="0"/>
                          <a:cs typeface="Arial" panose="020B0604020202020204" pitchFamily="34" charset="0"/>
                        </a:rPr>
                        <a:t>EXTREMA DESPOBLACIÓN</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1998003551"/>
                  </a:ext>
                </a:extLst>
              </a:tr>
              <a:tr h="116827">
                <a:tc>
                  <a:txBody>
                    <a:bodyPr/>
                    <a:lstStyle/>
                    <a:p>
                      <a:pPr algn="l" fontAlgn="b"/>
                      <a:r>
                        <a:rPr lang="es-ES" sz="1000" u="none" strike="noStrike" dirty="0">
                          <a:effectLst/>
                          <a:latin typeface="Arial" panose="020B0604020202020204" pitchFamily="34" charset="0"/>
                          <a:cs typeface="Arial" panose="020B0604020202020204" pitchFamily="34" charset="0"/>
                        </a:rPr>
                        <a:t>ANCHURAS</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b">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231,05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274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1,19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fontAlgn="ctr"/>
                      <a:r>
                        <a:rPr lang="es-ES" sz="1000" u="none" strike="noStrike" dirty="0">
                          <a:effectLst/>
                          <a:latin typeface="Arial" panose="020B0604020202020204" pitchFamily="34" charset="0"/>
                          <a:cs typeface="Arial" panose="020B0604020202020204" pitchFamily="34" charset="0"/>
                        </a:rPr>
                        <a:t>EXTREMA DESPOBLACIÓN</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3379014706"/>
                  </a:ext>
                </a:extLst>
              </a:tr>
              <a:tr h="116827">
                <a:tc>
                  <a:txBody>
                    <a:bodyPr/>
                    <a:lstStyle/>
                    <a:p>
                      <a:pPr algn="l" fontAlgn="b"/>
                      <a:r>
                        <a:rPr lang="es-ES" sz="1000" u="none" strike="noStrike" dirty="0">
                          <a:effectLst/>
                          <a:latin typeface="Arial" panose="020B0604020202020204" pitchFamily="34" charset="0"/>
                          <a:cs typeface="Arial" panose="020B0604020202020204" pitchFamily="34" charset="0"/>
                        </a:rPr>
                        <a:t>ARROBA DE LOS MONTES</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b">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61,70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408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6,61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fontAlgn="ctr"/>
                      <a:r>
                        <a:rPr lang="es-ES" sz="1000" u="none" strike="noStrike" dirty="0">
                          <a:effectLst/>
                          <a:latin typeface="Arial" panose="020B0604020202020204" pitchFamily="34" charset="0"/>
                          <a:cs typeface="Arial" panose="020B0604020202020204" pitchFamily="34" charset="0"/>
                        </a:rPr>
                        <a:t>EXTREMA DESPOBLACIÓN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212612560"/>
                  </a:ext>
                </a:extLst>
              </a:tr>
              <a:tr h="116827">
                <a:tc>
                  <a:txBody>
                    <a:bodyPr/>
                    <a:lstStyle/>
                    <a:p>
                      <a:pPr algn="l" fontAlgn="b"/>
                      <a:r>
                        <a:rPr lang="es-ES" sz="1000" u="none" strike="noStrike" dirty="0">
                          <a:effectLst/>
                          <a:latin typeface="Arial" panose="020B0604020202020204" pitchFamily="34" charset="0"/>
                          <a:cs typeface="Arial" panose="020B0604020202020204" pitchFamily="34" charset="0"/>
                        </a:rPr>
                        <a:t>CARACUEL DE CALATRAVA</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b">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9,92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116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11,69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fontAlgn="ctr"/>
                      <a:r>
                        <a:rPr lang="es-ES" sz="1000" u="none" strike="noStrike" dirty="0">
                          <a:effectLst/>
                          <a:latin typeface="Arial" panose="020B0604020202020204" pitchFamily="34" charset="0"/>
                          <a:cs typeface="Arial" panose="020B0604020202020204" pitchFamily="34" charset="0"/>
                        </a:rPr>
                        <a:t>INTENSA DESPOBLACIÓN</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1990435381"/>
                  </a:ext>
                </a:extLst>
              </a:tr>
              <a:tr h="116827">
                <a:tc>
                  <a:txBody>
                    <a:bodyPr/>
                    <a:lstStyle/>
                    <a:p>
                      <a:pPr algn="l" fontAlgn="b"/>
                      <a:r>
                        <a:rPr lang="es-ES" sz="1000" u="none" strike="noStrike" dirty="0">
                          <a:effectLst/>
                          <a:latin typeface="Arial" panose="020B0604020202020204" pitchFamily="34" charset="0"/>
                          <a:cs typeface="Arial" panose="020B0604020202020204" pitchFamily="34" charset="0"/>
                        </a:rPr>
                        <a:t>CORRAL DE CALATRAVA</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b">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148,82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1.102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7,40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fontAlgn="ctr"/>
                      <a:r>
                        <a:rPr lang="es-ES" sz="1000" u="none" strike="noStrike" dirty="0">
                          <a:effectLst/>
                          <a:latin typeface="Arial" panose="020B0604020202020204" pitchFamily="34" charset="0"/>
                          <a:cs typeface="Arial" panose="020B0604020202020204" pitchFamily="34" charset="0"/>
                        </a:rPr>
                        <a:t>INTENSA DESPOBLACIÓN</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1808621704"/>
                  </a:ext>
                </a:extLst>
              </a:tr>
              <a:tr h="116827">
                <a:tc>
                  <a:txBody>
                    <a:bodyPr/>
                    <a:lstStyle/>
                    <a:p>
                      <a:pPr algn="l" fontAlgn="b"/>
                      <a:r>
                        <a:rPr lang="es-ES" sz="1000" u="none" strike="noStrike" dirty="0">
                          <a:effectLst/>
                          <a:latin typeface="Arial" panose="020B0604020202020204" pitchFamily="34" charset="0"/>
                          <a:cs typeface="Arial" panose="020B0604020202020204" pitchFamily="34" charset="0"/>
                        </a:rPr>
                        <a:t>CORTIJOS (LOS)</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b">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94,89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876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9,23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fontAlgn="ctr"/>
                      <a:r>
                        <a:rPr lang="es-ES" sz="1000" u="none" strike="noStrike" dirty="0">
                          <a:effectLst/>
                          <a:latin typeface="Arial" panose="020B0604020202020204" pitchFamily="34" charset="0"/>
                          <a:cs typeface="Arial" panose="020B0604020202020204" pitchFamily="34" charset="0"/>
                        </a:rPr>
                        <a:t>EXTREMA DESPOBLACIÓN</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3531294899"/>
                  </a:ext>
                </a:extLst>
              </a:tr>
              <a:tr h="116827">
                <a:tc>
                  <a:txBody>
                    <a:bodyPr/>
                    <a:lstStyle/>
                    <a:p>
                      <a:pPr algn="l" fontAlgn="b"/>
                      <a:r>
                        <a:rPr lang="es-ES" sz="1000" u="none" strike="noStrike" dirty="0">
                          <a:effectLst/>
                          <a:latin typeface="Arial" panose="020B0604020202020204" pitchFamily="34" charset="0"/>
                          <a:cs typeface="Arial" panose="020B0604020202020204" pitchFamily="34" charset="0"/>
                        </a:rPr>
                        <a:t>FERNÁN CABALLERO</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b">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103,96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979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9,42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fontAlgn="ctr"/>
                      <a:r>
                        <a:rPr lang="es-ES" sz="1000" u="none" strike="noStrike" dirty="0">
                          <a:effectLst/>
                          <a:latin typeface="Arial" panose="020B0604020202020204" pitchFamily="34" charset="0"/>
                          <a:cs typeface="Arial" panose="020B0604020202020204" pitchFamily="34" charset="0"/>
                        </a:rPr>
                        <a:t>EXTREMA DESPOBLACIÓN</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1677502705"/>
                  </a:ext>
                </a:extLst>
              </a:tr>
              <a:tr h="116827">
                <a:tc>
                  <a:txBody>
                    <a:bodyPr/>
                    <a:lstStyle/>
                    <a:p>
                      <a:pPr algn="l" fontAlgn="b"/>
                      <a:r>
                        <a:rPr lang="es-ES" sz="1000" u="none" strike="noStrike" dirty="0">
                          <a:effectLst/>
                          <a:latin typeface="Arial" panose="020B0604020202020204" pitchFamily="34" charset="0"/>
                          <a:cs typeface="Arial" panose="020B0604020202020204" pitchFamily="34" charset="0"/>
                        </a:rPr>
                        <a:t>FONTANAREJO</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b">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76,95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248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3,22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fontAlgn="ctr"/>
                      <a:r>
                        <a:rPr lang="es-ES" sz="1000" u="none" strike="noStrike" dirty="0">
                          <a:effectLst/>
                          <a:latin typeface="Arial" panose="020B0604020202020204" pitchFamily="34" charset="0"/>
                          <a:cs typeface="Arial" panose="020B0604020202020204" pitchFamily="34" charset="0"/>
                        </a:rPr>
                        <a:t>EXTREMA DESPOBLACIÓN</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3502102299"/>
                  </a:ext>
                </a:extLst>
              </a:tr>
              <a:tr h="116827">
                <a:tc>
                  <a:txBody>
                    <a:bodyPr/>
                    <a:lstStyle/>
                    <a:p>
                      <a:pPr algn="l" fontAlgn="b"/>
                      <a:r>
                        <a:rPr lang="es-ES" sz="1000" u="none" strike="noStrike" dirty="0">
                          <a:effectLst/>
                          <a:latin typeface="Arial" panose="020B0604020202020204" pitchFamily="34" charset="0"/>
                          <a:cs typeface="Arial" panose="020B0604020202020204" pitchFamily="34" charset="0"/>
                        </a:rPr>
                        <a:t>FUENTE EL FRESNO</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b">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119,46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3.141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26,29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fontAlgn="ctr"/>
                      <a:r>
                        <a:rPr lang="es-ES" sz="1000" u="none" strike="noStrike" dirty="0">
                          <a:effectLst/>
                          <a:latin typeface="Arial" panose="020B0604020202020204" pitchFamily="34" charset="0"/>
                          <a:cs typeface="Arial" panose="020B0604020202020204" pitchFamily="34" charset="0"/>
                        </a:rPr>
                        <a:t>EXTREMA DESPOBLACIÓN</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3996743153"/>
                  </a:ext>
                </a:extLst>
              </a:tr>
              <a:tr h="116827">
                <a:tc>
                  <a:txBody>
                    <a:bodyPr/>
                    <a:lstStyle/>
                    <a:p>
                      <a:pPr algn="l" fontAlgn="b"/>
                      <a:r>
                        <a:rPr lang="es-ES" sz="1000" u="none" strike="noStrike" dirty="0">
                          <a:effectLst/>
                          <a:latin typeface="Arial" panose="020B0604020202020204" pitchFamily="34" charset="0"/>
                          <a:cs typeface="Arial" panose="020B0604020202020204" pitchFamily="34" charset="0"/>
                        </a:rPr>
                        <a:t>HORCAJO DE LOS MONTES</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b">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207,47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826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3,98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fontAlgn="ctr"/>
                      <a:r>
                        <a:rPr lang="es-ES" sz="1000" u="none" strike="noStrike" dirty="0">
                          <a:effectLst/>
                          <a:latin typeface="Arial" panose="020B0604020202020204" pitchFamily="34" charset="0"/>
                          <a:cs typeface="Arial" panose="020B0604020202020204" pitchFamily="34" charset="0"/>
                        </a:rPr>
                        <a:t>EXTREMA DESPOBLACIÓN</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4228113373"/>
                  </a:ext>
                </a:extLst>
              </a:tr>
              <a:tr h="116827">
                <a:tc>
                  <a:txBody>
                    <a:bodyPr/>
                    <a:lstStyle/>
                    <a:p>
                      <a:pPr algn="l" fontAlgn="b"/>
                      <a:r>
                        <a:rPr lang="es-ES" sz="1000" u="none" strike="noStrike" dirty="0">
                          <a:effectLst/>
                          <a:latin typeface="Arial" panose="020B0604020202020204" pitchFamily="34" charset="0"/>
                          <a:cs typeface="Arial" panose="020B0604020202020204" pitchFamily="34" charset="0"/>
                        </a:rPr>
                        <a:t>LUCIANA</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b">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113,84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365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3,21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fontAlgn="ctr"/>
                      <a:r>
                        <a:rPr lang="es-ES" sz="1000" u="none" strike="noStrike" dirty="0">
                          <a:effectLst/>
                          <a:latin typeface="Arial" panose="020B0604020202020204" pitchFamily="34" charset="0"/>
                          <a:cs typeface="Arial" panose="020B0604020202020204" pitchFamily="34" charset="0"/>
                        </a:rPr>
                        <a:t>EXTREMA DESPOBLACIÓN</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1831358040"/>
                  </a:ext>
                </a:extLst>
              </a:tr>
              <a:tr h="116827">
                <a:tc>
                  <a:txBody>
                    <a:bodyPr/>
                    <a:lstStyle/>
                    <a:p>
                      <a:pPr algn="l" fontAlgn="b"/>
                      <a:r>
                        <a:rPr lang="es-ES" sz="1000" u="none" strike="noStrike" dirty="0">
                          <a:effectLst/>
                          <a:latin typeface="Arial" panose="020B0604020202020204" pitchFamily="34" charset="0"/>
                          <a:cs typeface="Arial" panose="020B0604020202020204" pitchFamily="34" charset="0"/>
                        </a:rPr>
                        <a:t>MALAGÓN</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b">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364,80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7.842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21,50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fontAlgn="ctr"/>
                      <a:r>
                        <a:rPr lang="es-ES" sz="1000" u="none" strike="noStrike" dirty="0">
                          <a:effectLst/>
                          <a:latin typeface="Arial" panose="020B0604020202020204" pitchFamily="34" charset="0"/>
                          <a:cs typeface="Arial" panose="020B0604020202020204" pitchFamily="34" charset="0"/>
                        </a:rPr>
                        <a:t>EXTREMA DESPOBLACIÓN</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326291538"/>
                  </a:ext>
                </a:extLst>
              </a:tr>
              <a:tr h="116827">
                <a:tc>
                  <a:txBody>
                    <a:bodyPr/>
                    <a:lstStyle/>
                    <a:p>
                      <a:pPr algn="l" fontAlgn="b"/>
                      <a:r>
                        <a:rPr lang="es-ES" sz="1000" u="none" strike="noStrike" dirty="0">
                          <a:effectLst/>
                          <a:latin typeface="Arial" panose="020B0604020202020204" pitchFamily="34" charset="0"/>
                          <a:cs typeface="Arial" panose="020B0604020202020204" pitchFamily="34" charset="0"/>
                        </a:rPr>
                        <a:t>NAVALPINO</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b">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196,33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208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1,06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fontAlgn="ctr"/>
                      <a:r>
                        <a:rPr lang="es-ES" sz="1000" u="none" strike="noStrike" dirty="0">
                          <a:effectLst/>
                          <a:latin typeface="Arial" panose="020B0604020202020204" pitchFamily="34" charset="0"/>
                          <a:cs typeface="Arial" panose="020B0604020202020204" pitchFamily="34" charset="0"/>
                        </a:rPr>
                        <a:t>EXTREMA DESPOBLACIÓN</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402204721"/>
                  </a:ext>
                </a:extLst>
              </a:tr>
              <a:tr h="116827">
                <a:tc>
                  <a:txBody>
                    <a:bodyPr/>
                    <a:lstStyle/>
                    <a:p>
                      <a:pPr algn="l" fontAlgn="b"/>
                      <a:r>
                        <a:rPr lang="es-ES" sz="1000" u="none" strike="noStrike" dirty="0">
                          <a:effectLst/>
                          <a:latin typeface="Arial" panose="020B0604020202020204" pitchFamily="34" charset="0"/>
                          <a:cs typeface="Arial" panose="020B0604020202020204" pitchFamily="34" charset="0"/>
                        </a:rPr>
                        <a:t>NAVALUCILLOS (LOS)</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b">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355,98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2.011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5,65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fontAlgn="ctr"/>
                      <a:r>
                        <a:rPr lang="es-ES" sz="1000" u="none" strike="noStrike" dirty="0">
                          <a:effectLst/>
                          <a:latin typeface="Arial" panose="020B0604020202020204" pitchFamily="34" charset="0"/>
                          <a:cs typeface="Arial" panose="020B0604020202020204" pitchFamily="34" charset="0"/>
                        </a:rPr>
                        <a:t>EXTREMA DESPOBLACIÓN</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3291049641"/>
                  </a:ext>
                </a:extLst>
              </a:tr>
              <a:tr h="116827">
                <a:tc>
                  <a:txBody>
                    <a:bodyPr/>
                    <a:lstStyle/>
                    <a:p>
                      <a:pPr algn="l" fontAlgn="b"/>
                      <a:r>
                        <a:rPr lang="es-ES" sz="1000" u="none" strike="noStrike" dirty="0">
                          <a:effectLst/>
                          <a:latin typeface="Arial" panose="020B0604020202020204" pitchFamily="34" charset="0"/>
                          <a:cs typeface="Arial" panose="020B0604020202020204" pitchFamily="34" charset="0"/>
                        </a:rPr>
                        <a:t>NAVAS DE ESTENA</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b">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146,54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287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1,96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fontAlgn="ctr"/>
                      <a:r>
                        <a:rPr lang="es-ES" sz="1000" u="none" strike="noStrike" dirty="0">
                          <a:effectLst/>
                          <a:latin typeface="Arial" panose="020B0604020202020204" pitchFamily="34" charset="0"/>
                          <a:cs typeface="Arial" panose="020B0604020202020204" pitchFamily="34" charset="0"/>
                        </a:rPr>
                        <a:t>EXTREMA DESPOBLACIÓN</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1190361938"/>
                  </a:ext>
                </a:extLst>
              </a:tr>
              <a:tr h="116827">
                <a:tc>
                  <a:txBody>
                    <a:bodyPr/>
                    <a:lstStyle/>
                    <a:p>
                      <a:pPr algn="l" fontAlgn="b"/>
                      <a:r>
                        <a:rPr lang="es-ES" sz="1000" u="none" strike="noStrike" dirty="0">
                          <a:effectLst/>
                          <a:latin typeface="Arial" panose="020B0604020202020204" pitchFamily="34" charset="0"/>
                          <a:cs typeface="Arial" panose="020B0604020202020204" pitchFamily="34" charset="0"/>
                        </a:rPr>
                        <a:t>PICÓN</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b">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59,66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661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11,08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fontAlgn="ctr"/>
                      <a:r>
                        <a:rPr lang="es-ES" sz="1000" u="none" strike="noStrike" dirty="0">
                          <a:effectLst/>
                          <a:latin typeface="Arial" panose="020B0604020202020204" pitchFamily="34" charset="0"/>
                          <a:cs typeface="Arial" panose="020B0604020202020204" pitchFamily="34" charset="0"/>
                        </a:rPr>
                        <a:t>EXTREMA DESPOBLACIÓN</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3842944858"/>
                  </a:ext>
                </a:extLst>
              </a:tr>
              <a:tr h="116827">
                <a:tc>
                  <a:txBody>
                    <a:bodyPr/>
                    <a:lstStyle/>
                    <a:p>
                      <a:pPr algn="l" fontAlgn="b"/>
                      <a:r>
                        <a:rPr lang="es-ES" sz="1000" u="none" strike="noStrike" dirty="0">
                          <a:effectLst/>
                          <a:latin typeface="Arial" panose="020B0604020202020204" pitchFamily="34" charset="0"/>
                          <a:cs typeface="Arial" panose="020B0604020202020204" pitchFamily="34" charset="0"/>
                        </a:rPr>
                        <a:t>PIEDRABUENA</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b">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565,36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4.390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7,76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fontAlgn="ctr"/>
                      <a:r>
                        <a:rPr lang="es-ES" sz="1000" u="none" strike="noStrike" dirty="0">
                          <a:effectLst/>
                          <a:latin typeface="Arial" panose="020B0604020202020204" pitchFamily="34" charset="0"/>
                          <a:cs typeface="Arial" panose="020B0604020202020204" pitchFamily="34" charset="0"/>
                        </a:rPr>
                        <a:t>EXTREMA DESPOBLACIÓN</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1275233709"/>
                  </a:ext>
                </a:extLst>
              </a:tr>
              <a:tr h="116827">
                <a:tc>
                  <a:txBody>
                    <a:bodyPr/>
                    <a:lstStyle/>
                    <a:p>
                      <a:pPr algn="l" fontAlgn="b"/>
                      <a:r>
                        <a:rPr lang="es-ES" sz="1000" u="none" strike="noStrike" dirty="0">
                          <a:effectLst/>
                          <a:latin typeface="Arial" panose="020B0604020202020204" pitchFamily="34" charset="0"/>
                          <a:cs typeface="Arial" panose="020B0604020202020204" pitchFamily="34" charset="0"/>
                        </a:rPr>
                        <a:t>POBLETE</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b">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27,93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2.759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98,78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fontAlgn="ctr"/>
                      <a:r>
                        <a:rPr lang="es-ES" sz="1000" b="0" i="0" u="none" strike="noStrike" dirty="0">
                          <a:solidFill>
                            <a:schemeClr val="tx1"/>
                          </a:solidFill>
                          <a:effectLst/>
                          <a:latin typeface="Arial" panose="020B0604020202020204" pitchFamily="34" charset="0"/>
                          <a:cs typeface="Arial" panose="020B0604020202020204" pitchFamily="34" charset="0"/>
                        </a:rPr>
                        <a:t>URBANA</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3304936058"/>
                  </a:ext>
                </a:extLst>
              </a:tr>
              <a:tr h="116827">
                <a:tc>
                  <a:txBody>
                    <a:bodyPr/>
                    <a:lstStyle/>
                    <a:p>
                      <a:pPr algn="l" fontAlgn="b"/>
                      <a:r>
                        <a:rPr lang="es-ES" sz="1000" u="none" strike="noStrike" dirty="0">
                          <a:effectLst/>
                          <a:latin typeface="Arial" panose="020B0604020202020204" pitchFamily="34" charset="0"/>
                          <a:cs typeface="Arial" panose="020B0604020202020204" pitchFamily="34" charset="0"/>
                        </a:rPr>
                        <a:t>PORZUNA</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b">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211,90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3.495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16,49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fontAlgn="ctr"/>
                      <a:r>
                        <a:rPr lang="es-ES" sz="1000" u="none" strike="noStrike" dirty="0">
                          <a:effectLst/>
                          <a:latin typeface="Arial" panose="020B0604020202020204" pitchFamily="34" charset="0"/>
                          <a:cs typeface="Arial" panose="020B0604020202020204" pitchFamily="34" charset="0"/>
                        </a:rPr>
                        <a:t>EXTREMA DESPOBLACIÓN</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1090366579"/>
                  </a:ext>
                </a:extLst>
              </a:tr>
              <a:tr h="116827">
                <a:tc>
                  <a:txBody>
                    <a:bodyPr/>
                    <a:lstStyle/>
                    <a:p>
                      <a:pPr algn="l" fontAlgn="b"/>
                      <a:r>
                        <a:rPr lang="es-ES" sz="1000" u="none" strike="noStrike" dirty="0">
                          <a:effectLst/>
                          <a:latin typeface="Arial" panose="020B0604020202020204" pitchFamily="34" charset="0"/>
                          <a:cs typeface="Arial" panose="020B0604020202020204" pitchFamily="34" charset="0"/>
                        </a:rPr>
                        <a:t>POZUELOS DE CALATRAVA (LOS)</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b">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84,00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352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4,19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fontAlgn="ctr"/>
                      <a:r>
                        <a:rPr lang="es-ES" sz="1000" u="none" strike="noStrike" dirty="0">
                          <a:effectLst/>
                          <a:latin typeface="Arial" panose="020B0604020202020204" pitchFamily="34" charset="0"/>
                          <a:cs typeface="Arial" panose="020B0604020202020204" pitchFamily="34" charset="0"/>
                        </a:rPr>
                        <a:t>INTENSA DESPOBLACIÓN</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4198920273"/>
                  </a:ext>
                </a:extLst>
              </a:tr>
              <a:tr h="116827">
                <a:tc>
                  <a:txBody>
                    <a:bodyPr/>
                    <a:lstStyle/>
                    <a:p>
                      <a:pPr algn="l" fontAlgn="b"/>
                      <a:r>
                        <a:rPr lang="es-ES" sz="1000" u="none" strike="noStrike" dirty="0">
                          <a:effectLst/>
                          <a:latin typeface="Arial" panose="020B0604020202020204" pitchFamily="34" charset="0"/>
                          <a:cs typeface="Arial" panose="020B0604020202020204" pitchFamily="34" charset="0"/>
                        </a:rPr>
                        <a:t>PUEBLA DE DON RODRIGO</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b">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424,87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1.141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2,69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fontAlgn="ctr"/>
                      <a:r>
                        <a:rPr lang="es-ES" sz="1000" u="none" strike="noStrike" dirty="0">
                          <a:effectLst/>
                          <a:latin typeface="Arial" panose="020B0604020202020204" pitchFamily="34" charset="0"/>
                          <a:cs typeface="Arial" panose="020B0604020202020204" pitchFamily="34" charset="0"/>
                        </a:rPr>
                        <a:t>EXTREMA DESPOBLACIÓN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1912507780"/>
                  </a:ext>
                </a:extLst>
              </a:tr>
              <a:tr h="116827">
                <a:tc>
                  <a:txBody>
                    <a:bodyPr/>
                    <a:lstStyle/>
                    <a:p>
                      <a:pPr algn="l" fontAlgn="b"/>
                      <a:r>
                        <a:rPr lang="es-ES" sz="1000" u="none" strike="noStrike" dirty="0">
                          <a:effectLst/>
                          <a:latin typeface="Arial" panose="020B0604020202020204" pitchFamily="34" charset="0"/>
                          <a:cs typeface="Arial" panose="020B0604020202020204" pitchFamily="34" charset="0"/>
                        </a:rPr>
                        <a:t>RETUERTA DEL BULLAQUE</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b">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653,90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930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1,42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fontAlgn="ctr"/>
                      <a:r>
                        <a:rPr lang="es-ES" sz="1000" u="none" strike="noStrike" dirty="0">
                          <a:effectLst/>
                          <a:latin typeface="Arial" panose="020B0604020202020204" pitchFamily="34" charset="0"/>
                          <a:cs typeface="Arial" panose="020B0604020202020204" pitchFamily="34" charset="0"/>
                        </a:rPr>
                        <a:t>EXTREMA DESPOBLACIÓN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432106213"/>
                  </a:ext>
                </a:extLst>
              </a:tr>
              <a:tr h="116827">
                <a:tc>
                  <a:txBody>
                    <a:bodyPr/>
                    <a:lstStyle/>
                    <a:p>
                      <a:pPr algn="l" fontAlgn="b"/>
                      <a:r>
                        <a:rPr lang="es-ES" sz="1000" u="none" strike="noStrike" dirty="0">
                          <a:effectLst/>
                          <a:latin typeface="Arial" panose="020B0604020202020204" pitchFamily="34" charset="0"/>
                          <a:cs typeface="Arial" panose="020B0604020202020204" pitchFamily="34" charset="0"/>
                        </a:rPr>
                        <a:t>ROBLEDO (EL)</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b">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105,50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1.058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fontAlgn="ctr"/>
                      <a:r>
                        <a:rPr lang="es-ES" sz="1000" u="none" strike="noStrike" dirty="0">
                          <a:effectLst/>
                          <a:latin typeface="Arial" panose="020B0604020202020204" pitchFamily="34" charset="0"/>
                          <a:cs typeface="Arial" panose="020B0604020202020204" pitchFamily="34" charset="0"/>
                        </a:rPr>
                        <a:t>10,03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000" u="none" strike="noStrike" dirty="0">
                          <a:effectLst/>
                          <a:latin typeface="Arial" panose="020B0604020202020204" pitchFamily="34" charset="0"/>
                          <a:cs typeface="Arial" panose="020B0604020202020204" pitchFamily="34" charset="0"/>
                        </a:rPr>
                        <a:t>EXTREMA DESPOBLACIÓN </a:t>
                      </a:r>
                      <a:endParaRPr lang="es-ES" sz="1000" b="0" i="0" u="none" strike="noStrike" dirty="0">
                        <a:solidFill>
                          <a:srgbClr val="000000"/>
                        </a:solidFill>
                        <a:effectLst/>
                        <a:latin typeface="Arial" panose="020B0604020202020204" pitchFamily="34" charset="0"/>
                        <a:cs typeface="Arial" panose="020B0604020202020204" pitchFamily="34" charset="0"/>
                      </a:endParaRPr>
                    </a:p>
                  </a:txBody>
                  <a:tcPr marL="108000" marR="108000" marT="25200" marB="252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3469658296"/>
                  </a:ext>
                </a:extLst>
              </a:tr>
            </a:tbl>
          </a:graphicData>
        </a:graphic>
      </p:graphicFrame>
      <p:sp>
        <p:nvSpPr>
          <p:cNvPr id="3" name="Google Shape;113;p16">
            <a:extLst>
              <a:ext uri="{FF2B5EF4-FFF2-40B4-BE49-F238E27FC236}">
                <a16:creationId xmlns:a16="http://schemas.microsoft.com/office/drawing/2014/main" id="{60AD8F72-FC5F-4C80-4404-DC48557EB422}"/>
              </a:ext>
            </a:extLst>
          </p:cNvPr>
          <p:cNvSpPr txBox="1"/>
          <p:nvPr/>
        </p:nvSpPr>
        <p:spPr>
          <a:xfrm>
            <a:off x="527650" y="481041"/>
            <a:ext cx="8798943" cy="338514"/>
          </a:xfrm>
          <a:prstGeom prst="rect">
            <a:avLst/>
          </a:prstGeom>
          <a:noFill/>
          <a:ln>
            <a:noFill/>
          </a:ln>
        </p:spPr>
        <p:txBody>
          <a:bodyPr spcFirstLastPara="1" wrap="square" lIns="91400" tIns="45700" rIns="91400" bIns="45700" anchor="t" anchorCtr="0">
            <a:spAutoFit/>
          </a:bodyPr>
          <a:lstStyle/>
          <a:p>
            <a:pPr lvl="0" algn="ctr"/>
            <a:r>
              <a:rPr lang="es-ES" sz="1600" dirty="0">
                <a:solidFill>
                  <a:schemeClr val="accent6">
                    <a:lumMod val="75000"/>
                  </a:schemeClr>
                </a:solidFill>
                <a:latin typeface="Arial" panose="020B0604020202020204" pitchFamily="34" charset="0"/>
                <a:cs typeface="Arial" panose="020B0604020202020204" pitchFamily="34" charset="0"/>
              </a:rPr>
              <a:t>Perfil poblacional</a:t>
            </a:r>
          </a:p>
        </p:txBody>
      </p:sp>
    </p:spTree>
    <p:extLst>
      <p:ext uri="{BB962C8B-B14F-4D97-AF65-F5344CB8AC3E}">
        <p14:creationId xmlns:p14="http://schemas.microsoft.com/office/powerpoint/2010/main" val="3490673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81BC966-940A-68F3-C7CE-CFAEDCDBF7F1}"/>
              </a:ext>
            </a:extLst>
          </p:cNvPr>
          <p:cNvPicPr>
            <a:picLocks noChangeAspect="1"/>
          </p:cNvPicPr>
          <p:nvPr/>
        </p:nvPicPr>
        <p:blipFill>
          <a:blip r:embed="rId2"/>
          <a:stretch>
            <a:fillRect/>
          </a:stretch>
        </p:blipFill>
        <p:spPr>
          <a:xfrm>
            <a:off x="788856" y="1080170"/>
            <a:ext cx="8328287" cy="4524763"/>
          </a:xfrm>
          <a:prstGeom prst="rect">
            <a:avLst/>
          </a:prstGeom>
        </p:spPr>
      </p:pic>
      <p:sp>
        <p:nvSpPr>
          <p:cNvPr id="3" name="Google Shape;113;p16">
            <a:extLst>
              <a:ext uri="{FF2B5EF4-FFF2-40B4-BE49-F238E27FC236}">
                <a16:creationId xmlns:a16="http://schemas.microsoft.com/office/drawing/2014/main" id="{9F85B413-23A8-F83B-B267-5893258B3037}"/>
              </a:ext>
            </a:extLst>
          </p:cNvPr>
          <p:cNvSpPr txBox="1"/>
          <p:nvPr/>
        </p:nvSpPr>
        <p:spPr>
          <a:xfrm>
            <a:off x="527650" y="481041"/>
            <a:ext cx="8798943" cy="338514"/>
          </a:xfrm>
          <a:prstGeom prst="rect">
            <a:avLst/>
          </a:prstGeom>
          <a:noFill/>
          <a:ln>
            <a:noFill/>
          </a:ln>
        </p:spPr>
        <p:txBody>
          <a:bodyPr spcFirstLastPara="1" wrap="square" lIns="91400" tIns="45700" rIns="91400" bIns="45700" anchor="t" anchorCtr="0">
            <a:spAutoFit/>
          </a:bodyPr>
          <a:lstStyle/>
          <a:p>
            <a:pPr lvl="0" algn="ctr"/>
            <a:r>
              <a:rPr lang="es-ES" sz="1600" dirty="0">
                <a:solidFill>
                  <a:schemeClr val="accent6">
                    <a:lumMod val="75000"/>
                  </a:schemeClr>
                </a:solidFill>
                <a:latin typeface="Arial" panose="020B0604020202020204" pitchFamily="34" charset="0"/>
                <a:cs typeface="Arial" panose="020B0604020202020204" pitchFamily="34" charset="0"/>
              </a:rPr>
              <a:t>Población por edad</a:t>
            </a:r>
          </a:p>
        </p:txBody>
      </p:sp>
      <p:sp>
        <p:nvSpPr>
          <p:cNvPr id="4" name="Google Shape;113;p16">
            <a:extLst>
              <a:ext uri="{FF2B5EF4-FFF2-40B4-BE49-F238E27FC236}">
                <a16:creationId xmlns:a16="http://schemas.microsoft.com/office/drawing/2014/main" id="{4F7D1A2B-64DA-CDBA-C8C0-EDEAD968267E}"/>
              </a:ext>
            </a:extLst>
          </p:cNvPr>
          <p:cNvSpPr txBox="1"/>
          <p:nvPr/>
        </p:nvSpPr>
        <p:spPr>
          <a:xfrm>
            <a:off x="528791" y="5856762"/>
            <a:ext cx="8797802" cy="453183"/>
          </a:xfrm>
          <a:prstGeom prst="rect">
            <a:avLst/>
          </a:prstGeom>
          <a:noFill/>
          <a:ln>
            <a:noFill/>
          </a:ln>
        </p:spPr>
        <p:txBody>
          <a:bodyPr spcFirstLastPara="1" wrap="square" lIns="91400" tIns="72000" rIns="91400" bIns="72000" anchor="t" anchorCtr="0">
            <a:spAutoFit/>
          </a:bodyPr>
          <a:lstStyle/>
          <a:p>
            <a:pPr algn="just"/>
            <a:r>
              <a:rPr lang="es-ES" sz="1000" dirty="0">
                <a:latin typeface="Arial" panose="020B0604020202020204" pitchFamily="34" charset="0"/>
                <a:cs typeface="Arial" panose="020B0604020202020204" pitchFamily="34" charset="0"/>
              </a:rPr>
              <a:t>El 25% de la población tiene 65 o más años.</a:t>
            </a:r>
          </a:p>
          <a:p>
            <a:pPr algn="just"/>
            <a:r>
              <a:rPr lang="es-ES" sz="1000" dirty="0">
                <a:latin typeface="Arial" panose="020B0604020202020204" pitchFamily="34" charset="0"/>
                <a:cs typeface="Arial" panose="020B0604020202020204" pitchFamily="34" charset="0"/>
              </a:rPr>
              <a:t>El 14% de la población tiene 75 o más años.</a:t>
            </a:r>
          </a:p>
        </p:txBody>
      </p:sp>
    </p:spTree>
    <p:extLst>
      <p:ext uri="{BB962C8B-B14F-4D97-AF65-F5344CB8AC3E}">
        <p14:creationId xmlns:p14="http://schemas.microsoft.com/office/powerpoint/2010/main" val="4195078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0027513D-ABED-08ED-EC29-EFD36C133ABE}"/>
              </a:ext>
            </a:extLst>
          </p:cNvPr>
          <p:cNvGraphicFramePr>
            <a:graphicFrameLocks noGrp="1"/>
          </p:cNvGraphicFramePr>
          <p:nvPr/>
        </p:nvGraphicFramePr>
        <p:xfrm>
          <a:off x="1058332" y="974730"/>
          <a:ext cx="7874001" cy="1196640"/>
        </p:xfrm>
        <a:graphic>
          <a:graphicData uri="http://schemas.openxmlformats.org/drawingml/2006/table">
            <a:tbl>
              <a:tblPr>
                <a:tableStyleId>{2D5ABB26-0587-4C30-8999-92F81FD0307C}</a:tableStyleId>
              </a:tblPr>
              <a:tblGrid>
                <a:gridCol w="1167524">
                  <a:extLst>
                    <a:ext uri="{9D8B030D-6E8A-4147-A177-3AD203B41FA5}">
                      <a16:colId xmlns:a16="http://schemas.microsoft.com/office/drawing/2014/main" val="4211334994"/>
                    </a:ext>
                  </a:extLst>
                </a:gridCol>
                <a:gridCol w="1338611">
                  <a:extLst>
                    <a:ext uri="{9D8B030D-6E8A-4147-A177-3AD203B41FA5}">
                      <a16:colId xmlns:a16="http://schemas.microsoft.com/office/drawing/2014/main" val="2349383588"/>
                    </a:ext>
                  </a:extLst>
                </a:gridCol>
                <a:gridCol w="1346200">
                  <a:extLst>
                    <a:ext uri="{9D8B030D-6E8A-4147-A177-3AD203B41FA5}">
                      <a16:colId xmlns:a16="http://schemas.microsoft.com/office/drawing/2014/main" val="3022236080"/>
                    </a:ext>
                  </a:extLst>
                </a:gridCol>
                <a:gridCol w="1371600">
                  <a:extLst>
                    <a:ext uri="{9D8B030D-6E8A-4147-A177-3AD203B41FA5}">
                      <a16:colId xmlns:a16="http://schemas.microsoft.com/office/drawing/2014/main" val="883271258"/>
                    </a:ext>
                  </a:extLst>
                </a:gridCol>
                <a:gridCol w="1337733">
                  <a:extLst>
                    <a:ext uri="{9D8B030D-6E8A-4147-A177-3AD203B41FA5}">
                      <a16:colId xmlns:a16="http://schemas.microsoft.com/office/drawing/2014/main" val="3170957873"/>
                    </a:ext>
                  </a:extLst>
                </a:gridCol>
                <a:gridCol w="1312333">
                  <a:extLst>
                    <a:ext uri="{9D8B030D-6E8A-4147-A177-3AD203B41FA5}">
                      <a16:colId xmlns:a16="http://schemas.microsoft.com/office/drawing/2014/main" val="1272519030"/>
                    </a:ext>
                  </a:extLst>
                </a:gridCol>
              </a:tblGrid>
              <a:tr h="0">
                <a:tc gridSpan="3">
                  <a:txBody>
                    <a:bodyPr/>
                    <a:lstStyle/>
                    <a:p>
                      <a:pPr algn="ctr" fontAlgn="ctr"/>
                      <a:r>
                        <a:rPr lang="es-ES" sz="1200" u="none" strike="noStrike" dirty="0">
                          <a:effectLst/>
                          <a:latin typeface="Arial" panose="020B0604020202020204" pitchFamily="34" charset="0"/>
                          <a:cs typeface="Arial" panose="020B0604020202020204" pitchFamily="34" charset="0"/>
                        </a:rPr>
                        <a:t>TASA PARO HOMBRES </a:t>
                      </a:r>
                      <a:r>
                        <a:rPr lang="es-ES" sz="1200" u="none" strike="noStrike" baseline="0" dirty="0">
                          <a:effectLst/>
                          <a:latin typeface="Arial" panose="020B0604020202020204" pitchFamily="34" charset="0"/>
                          <a:cs typeface="Arial" panose="020B0604020202020204" pitchFamily="34" charset="0"/>
                        </a:rPr>
                        <a:t>2021</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108000" marR="72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6">
                        <a:lumMod val="20000"/>
                        <a:lumOff val="80000"/>
                      </a:schemeClr>
                    </a:solidFill>
                  </a:tcPr>
                </a:tc>
                <a:tc hMerge="1">
                  <a:txBody>
                    <a:bodyPr/>
                    <a:lstStyle/>
                    <a:p>
                      <a:endParaRPr lang="es-ES"/>
                    </a:p>
                  </a:txBody>
                  <a:tcPr/>
                </a:tc>
                <a:tc hMerge="1">
                  <a:txBody>
                    <a:bodyPr/>
                    <a:lstStyle/>
                    <a:p>
                      <a:endParaRPr lang="es-ES"/>
                    </a:p>
                  </a:txBody>
                  <a:tcPr/>
                </a:tc>
                <a:tc gridSpan="3">
                  <a:txBody>
                    <a:bodyPr/>
                    <a:lstStyle/>
                    <a:p>
                      <a:pPr algn="ctr" fontAlgn="ctr"/>
                      <a:r>
                        <a:rPr lang="es-ES" sz="1200" u="none" strike="noStrike" dirty="0">
                          <a:effectLst/>
                          <a:latin typeface="Arial" panose="020B0604020202020204" pitchFamily="34" charset="0"/>
                          <a:cs typeface="Arial" panose="020B0604020202020204" pitchFamily="34" charset="0"/>
                        </a:rPr>
                        <a:t>TASA PARO MUJERES 2021</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108000" marR="72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6">
                        <a:lumMod val="20000"/>
                        <a:lumOff val="80000"/>
                      </a:schemeClr>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82378155"/>
                  </a:ext>
                </a:extLst>
              </a:tr>
              <a:tr h="351117">
                <a:tc>
                  <a:txBody>
                    <a:bodyPr/>
                    <a:lstStyle/>
                    <a:p>
                      <a:pPr algn="ctr" fontAlgn="ctr"/>
                      <a:r>
                        <a:rPr lang="es-ES" sz="1200" u="none" strike="noStrike" dirty="0">
                          <a:effectLst/>
                          <a:latin typeface="Arial" panose="020B0604020202020204" pitchFamily="34" charset="0"/>
                          <a:cs typeface="Arial" panose="020B0604020202020204" pitchFamily="34" charset="0"/>
                        </a:rPr>
                        <a:t>&lt; 25 años</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108000" marR="72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6">
                        <a:lumMod val="20000"/>
                        <a:lumOff val="80000"/>
                      </a:schemeClr>
                    </a:solidFill>
                  </a:tcPr>
                </a:tc>
                <a:tc>
                  <a:txBody>
                    <a:bodyPr/>
                    <a:lstStyle/>
                    <a:p>
                      <a:pPr algn="ctr" fontAlgn="ctr"/>
                      <a:r>
                        <a:rPr lang="es-ES" sz="1200" u="none" strike="noStrike" dirty="0">
                          <a:effectLst/>
                          <a:latin typeface="Arial" panose="020B0604020202020204" pitchFamily="34" charset="0"/>
                          <a:cs typeface="Arial" panose="020B0604020202020204" pitchFamily="34" charset="0"/>
                        </a:rPr>
                        <a:t>25 - 44 años</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108000" marR="72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6">
                        <a:lumMod val="20000"/>
                        <a:lumOff val="80000"/>
                      </a:schemeClr>
                    </a:solidFill>
                  </a:tcPr>
                </a:tc>
                <a:tc>
                  <a:txBody>
                    <a:bodyPr/>
                    <a:lstStyle/>
                    <a:p>
                      <a:pPr algn="ctr" fontAlgn="ctr"/>
                      <a:r>
                        <a:rPr lang="es-ES" sz="1200" u="none" strike="noStrike" dirty="0">
                          <a:effectLst/>
                          <a:latin typeface="Arial" panose="020B0604020202020204" pitchFamily="34" charset="0"/>
                          <a:cs typeface="Arial" panose="020B0604020202020204" pitchFamily="34" charset="0"/>
                        </a:rPr>
                        <a:t>&gt;=45 años</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108000" marR="72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6">
                        <a:lumMod val="20000"/>
                        <a:lumOff val="80000"/>
                      </a:schemeClr>
                    </a:solidFill>
                  </a:tcPr>
                </a:tc>
                <a:tc>
                  <a:txBody>
                    <a:bodyPr/>
                    <a:lstStyle/>
                    <a:p>
                      <a:pPr algn="ctr" fontAlgn="ctr"/>
                      <a:r>
                        <a:rPr lang="es-ES" sz="1200" u="none" strike="noStrike" dirty="0">
                          <a:effectLst/>
                          <a:latin typeface="Arial" panose="020B0604020202020204" pitchFamily="34" charset="0"/>
                          <a:cs typeface="Arial" panose="020B0604020202020204" pitchFamily="34" charset="0"/>
                        </a:rPr>
                        <a:t>&lt; 25 años</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108000" marR="72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6">
                        <a:lumMod val="20000"/>
                        <a:lumOff val="80000"/>
                      </a:schemeClr>
                    </a:solidFill>
                  </a:tcPr>
                </a:tc>
                <a:tc>
                  <a:txBody>
                    <a:bodyPr/>
                    <a:lstStyle/>
                    <a:p>
                      <a:pPr algn="ctr" fontAlgn="ctr"/>
                      <a:r>
                        <a:rPr lang="es-ES" sz="1200" u="none" strike="noStrike" dirty="0">
                          <a:effectLst/>
                          <a:latin typeface="Arial" panose="020B0604020202020204" pitchFamily="34" charset="0"/>
                          <a:cs typeface="Arial" panose="020B0604020202020204" pitchFamily="34" charset="0"/>
                        </a:rPr>
                        <a:t>25 - 44 años</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108000" marR="72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6">
                        <a:lumMod val="20000"/>
                        <a:lumOff val="80000"/>
                      </a:schemeClr>
                    </a:solidFill>
                  </a:tcPr>
                </a:tc>
                <a:tc>
                  <a:txBody>
                    <a:bodyPr/>
                    <a:lstStyle/>
                    <a:p>
                      <a:pPr algn="ctr" fontAlgn="ctr"/>
                      <a:r>
                        <a:rPr lang="es-ES" sz="1200" u="none" strike="noStrike" dirty="0">
                          <a:effectLst/>
                          <a:latin typeface="Arial" panose="020B0604020202020204" pitchFamily="34" charset="0"/>
                          <a:cs typeface="Arial" panose="020B0604020202020204" pitchFamily="34" charset="0"/>
                        </a:rPr>
                        <a:t>&gt;=45 años</a:t>
                      </a:r>
                      <a:endParaRPr lang="es-ES" sz="1200" b="0" i="0" u="none" strike="noStrike" dirty="0">
                        <a:solidFill>
                          <a:srgbClr val="000000"/>
                        </a:solidFill>
                        <a:effectLst/>
                        <a:latin typeface="Arial" panose="020B0604020202020204" pitchFamily="34" charset="0"/>
                        <a:cs typeface="Arial" panose="020B0604020202020204" pitchFamily="34" charset="0"/>
                      </a:endParaRPr>
                    </a:p>
                  </a:txBody>
                  <a:tcPr marL="108000" marR="72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08802399"/>
                  </a:ext>
                </a:extLst>
              </a:tr>
              <a:tr h="0">
                <a:tc>
                  <a:txBody>
                    <a:bodyPr/>
                    <a:lstStyle/>
                    <a:p>
                      <a:pPr algn="ctr" fontAlgn="ctr"/>
                      <a:r>
                        <a:rPr lang="es-ES" sz="1200" u="none" strike="noStrike" dirty="0">
                          <a:effectLst/>
                          <a:latin typeface="Arial" panose="020B0604020202020204" pitchFamily="34" charset="0"/>
                          <a:cs typeface="Arial" panose="020B0604020202020204" pitchFamily="34" charset="0"/>
                        </a:rPr>
                        <a:t>3,47%</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108000" marR="72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fontAlgn="ctr"/>
                      <a:r>
                        <a:rPr lang="es-ES" sz="1200" u="none" strike="noStrike" dirty="0">
                          <a:effectLst/>
                          <a:latin typeface="Arial" panose="020B0604020202020204" pitchFamily="34" charset="0"/>
                          <a:cs typeface="Arial" panose="020B0604020202020204" pitchFamily="34" charset="0"/>
                        </a:rPr>
                        <a:t>11,61%</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108000" marR="72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fontAlgn="ctr"/>
                      <a:r>
                        <a:rPr lang="es-ES" sz="1200" u="none" strike="noStrike" dirty="0">
                          <a:effectLst/>
                          <a:latin typeface="Arial" panose="020B0604020202020204" pitchFamily="34" charset="0"/>
                          <a:cs typeface="Arial" panose="020B0604020202020204" pitchFamily="34" charset="0"/>
                        </a:rPr>
                        <a:t>20,01%</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108000" marR="72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fontAlgn="ctr"/>
                      <a:r>
                        <a:rPr lang="es-ES" sz="1200" u="none" strike="noStrike" dirty="0">
                          <a:effectLst/>
                          <a:latin typeface="Arial" panose="020B0604020202020204" pitchFamily="34" charset="0"/>
                          <a:cs typeface="Arial" panose="020B0604020202020204" pitchFamily="34" charset="0"/>
                        </a:rPr>
                        <a:t>4,33%</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108000" marR="72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fontAlgn="ctr"/>
                      <a:r>
                        <a:rPr lang="es-ES" sz="1200" u="none" strike="noStrike" dirty="0">
                          <a:effectLst/>
                          <a:latin typeface="Arial" panose="020B0604020202020204" pitchFamily="34" charset="0"/>
                          <a:cs typeface="Arial" panose="020B0604020202020204" pitchFamily="34" charset="0"/>
                        </a:rPr>
                        <a:t>25,07%</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108000" marR="72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fontAlgn="ctr"/>
                      <a:r>
                        <a:rPr lang="es-ES" sz="1200" u="none" strike="noStrike" dirty="0">
                          <a:effectLst/>
                          <a:latin typeface="Arial" panose="020B0604020202020204" pitchFamily="34" charset="0"/>
                          <a:cs typeface="Arial" panose="020B0604020202020204" pitchFamily="34" charset="0"/>
                        </a:rPr>
                        <a:t>35,49%</a:t>
                      </a:r>
                      <a:endParaRPr lang="es-ES" sz="1200" b="1" i="0" u="none" strike="noStrike" dirty="0">
                        <a:solidFill>
                          <a:srgbClr val="000000"/>
                        </a:solidFill>
                        <a:effectLst/>
                        <a:latin typeface="Arial" panose="020B0604020202020204" pitchFamily="34" charset="0"/>
                        <a:cs typeface="Arial" panose="020B0604020202020204" pitchFamily="34" charset="0"/>
                      </a:endParaRPr>
                    </a:p>
                  </a:txBody>
                  <a:tcPr marL="108000" marR="72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137517527"/>
                  </a:ext>
                </a:extLst>
              </a:tr>
            </a:tbl>
          </a:graphicData>
        </a:graphic>
      </p:graphicFrame>
      <p:sp>
        <p:nvSpPr>
          <p:cNvPr id="4" name="Google Shape;113;p16">
            <a:extLst>
              <a:ext uri="{FF2B5EF4-FFF2-40B4-BE49-F238E27FC236}">
                <a16:creationId xmlns:a16="http://schemas.microsoft.com/office/drawing/2014/main" id="{DD302AEF-52EC-0512-8A75-3EDD7333E1D5}"/>
              </a:ext>
            </a:extLst>
          </p:cNvPr>
          <p:cNvSpPr txBox="1"/>
          <p:nvPr/>
        </p:nvSpPr>
        <p:spPr>
          <a:xfrm>
            <a:off x="527650" y="481041"/>
            <a:ext cx="8798943" cy="338514"/>
          </a:xfrm>
          <a:prstGeom prst="rect">
            <a:avLst/>
          </a:prstGeom>
          <a:noFill/>
          <a:ln>
            <a:noFill/>
          </a:ln>
        </p:spPr>
        <p:txBody>
          <a:bodyPr spcFirstLastPara="1" wrap="square" lIns="91400" tIns="45700" rIns="91400" bIns="45700" anchor="t" anchorCtr="0">
            <a:spAutoFit/>
          </a:bodyPr>
          <a:lstStyle/>
          <a:p>
            <a:pPr lvl="0" algn="ctr"/>
            <a:r>
              <a:rPr lang="es-ES" sz="1600" dirty="0">
                <a:solidFill>
                  <a:schemeClr val="accent6">
                    <a:lumMod val="75000"/>
                  </a:schemeClr>
                </a:solidFill>
                <a:latin typeface="Arial" panose="020B0604020202020204" pitchFamily="34" charset="0"/>
                <a:cs typeface="Arial" panose="020B0604020202020204" pitchFamily="34" charset="0"/>
              </a:rPr>
              <a:t>Tasa de paro a 31/12/2021</a:t>
            </a:r>
          </a:p>
        </p:txBody>
      </p:sp>
    </p:spTree>
    <p:extLst>
      <p:ext uri="{BB962C8B-B14F-4D97-AF65-F5344CB8AC3E}">
        <p14:creationId xmlns:p14="http://schemas.microsoft.com/office/powerpoint/2010/main" val="678240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AAA3AB9-5D23-C846-0467-921789586B3C}"/>
              </a:ext>
            </a:extLst>
          </p:cNvPr>
          <p:cNvPicPr>
            <a:picLocks noChangeAspect="1"/>
          </p:cNvPicPr>
          <p:nvPr/>
        </p:nvPicPr>
        <p:blipFill>
          <a:blip r:embed="rId2"/>
          <a:stretch>
            <a:fillRect/>
          </a:stretch>
        </p:blipFill>
        <p:spPr>
          <a:xfrm>
            <a:off x="903640" y="1461532"/>
            <a:ext cx="7855239" cy="4236533"/>
          </a:xfrm>
          <a:prstGeom prst="rect">
            <a:avLst/>
          </a:prstGeom>
        </p:spPr>
      </p:pic>
      <p:sp>
        <p:nvSpPr>
          <p:cNvPr id="3" name="Google Shape;113;p16">
            <a:extLst>
              <a:ext uri="{FF2B5EF4-FFF2-40B4-BE49-F238E27FC236}">
                <a16:creationId xmlns:a16="http://schemas.microsoft.com/office/drawing/2014/main" id="{4D15DD22-3F3A-CAC0-782E-22157A00B692}"/>
              </a:ext>
            </a:extLst>
          </p:cNvPr>
          <p:cNvSpPr txBox="1"/>
          <p:nvPr/>
        </p:nvSpPr>
        <p:spPr>
          <a:xfrm>
            <a:off x="527650" y="481041"/>
            <a:ext cx="8798943" cy="338514"/>
          </a:xfrm>
          <a:prstGeom prst="rect">
            <a:avLst/>
          </a:prstGeom>
          <a:noFill/>
          <a:ln>
            <a:noFill/>
          </a:ln>
        </p:spPr>
        <p:txBody>
          <a:bodyPr spcFirstLastPara="1" wrap="square" lIns="91400" tIns="45700" rIns="91400" bIns="45700" anchor="t" anchorCtr="0">
            <a:spAutoFit/>
          </a:bodyPr>
          <a:lstStyle/>
          <a:p>
            <a:pPr lvl="0" algn="ctr"/>
            <a:r>
              <a:rPr lang="es-ES" sz="1600" dirty="0">
                <a:solidFill>
                  <a:schemeClr val="accent6">
                    <a:lumMod val="75000"/>
                  </a:schemeClr>
                </a:solidFill>
                <a:latin typeface="Arial" panose="020B0604020202020204" pitchFamily="34" charset="0"/>
                <a:cs typeface="Arial" panose="020B0604020202020204" pitchFamily="34" charset="0"/>
              </a:rPr>
              <a:t>Establecimientos y empleo a 31/12/2021</a:t>
            </a:r>
          </a:p>
        </p:txBody>
      </p:sp>
    </p:spTree>
    <p:extLst>
      <p:ext uri="{BB962C8B-B14F-4D97-AF65-F5344CB8AC3E}">
        <p14:creationId xmlns:p14="http://schemas.microsoft.com/office/powerpoint/2010/main" val="96602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13;p16"/>
          <p:cNvSpPr txBox="1"/>
          <p:nvPr/>
        </p:nvSpPr>
        <p:spPr>
          <a:xfrm>
            <a:off x="528790" y="996887"/>
            <a:ext cx="3696077" cy="5223720"/>
          </a:xfrm>
          <a:prstGeom prst="rect">
            <a:avLst/>
          </a:prstGeom>
          <a:noFill/>
          <a:ln>
            <a:noFill/>
          </a:ln>
        </p:spPr>
        <p:txBody>
          <a:bodyPr spcFirstLastPara="1" wrap="square" lIns="91400" tIns="72000" rIns="91400" bIns="72000" anchor="t" anchorCtr="0">
            <a:spAutoFit/>
          </a:bodyPr>
          <a:lstStyle/>
          <a:p>
            <a:pPr algn="just">
              <a:spcAft>
                <a:spcPts val="300"/>
              </a:spcAft>
            </a:pPr>
            <a:r>
              <a:rPr lang="es-ES" sz="1000" dirty="0">
                <a:latin typeface="Arial" panose="020B0604020202020204" pitchFamily="34" charset="0"/>
                <a:cs typeface="Arial" panose="020B0604020202020204" pitchFamily="34" charset="0"/>
              </a:rPr>
              <a:t>Las prioridades transversales surgidas del proceso de participación fueron:</a:t>
            </a:r>
          </a:p>
          <a:p>
            <a:pPr marL="108000" indent="-108000" algn="just">
              <a:spcAft>
                <a:spcPts val="300"/>
              </a:spcAft>
              <a:buFont typeface="Wingdings" panose="05000000000000000000" pitchFamily="2" charset="2"/>
              <a:buChar char="§"/>
            </a:pPr>
            <a:r>
              <a:rPr lang="es-ES" sz="1000" dirty="0">
                <a:latin typeface="Arial" panose="020B0604020202020204" pitchFamily="34" charset="0"/>
                <a:cs typeface="Arial" panose="020B0604020202020204" pitchFamily="34" charset="0"/>
              </a:rPr>
              <a:t>Formación como principal herramienta de dinamización.</a:t>
            </a:r>
          </a:p>
          <a:p>
            <a:pPr marL="108000" indent="-108000" algn="just">
              <a:spcAft>
                <a:spcPts val="300"/>
              </a:spcAft>
              <a:buFont typeface="Wingdings" panose="05000000000000000000" pitchFamily="2" charset="2"/>
              <a:buChar char="§"/>
            </a:pPr>
            <a:r>
              <a:rPr lang="es-ES" sz="1000" dirty="0">
                <a:latin typeface="Arial" panose="020B0604020202020204" pitchFamily="34" charset="0"/>
                <a:cs typeface="Arial" panose="020B0604020202020204" pitchFamily="34" charset="0"/>
              </a:rPr>
              <a:t>Fomento del emprendimiento.</a:t>
            </a:r>
          </a:p>
          <a:p>
            <a:pPr marL="108000" indent="-108000" algn="just">
              <a:spcAft>
                <a:spcPts val="300"/>
              </a:spcAft>
              <a:buFont typeface="Wingdings" panose="05000000000000000000" pitchFamily="2" charset="2"/>
              <a:buChar char="§"/>
            </a:pPr>
            <a:r>
              <a:rPr lang="es-ES" sz="1000" dirty="0">
                <a:latin typeface="Arial" panose="020B0604020202020204" pitchFamily="34" charset="0"/>
                <a:cs typeface="Arial" panose="020B0604020202020204" pitchFamily="34" charset="0"/>
              </a:rPr>
              <a:t>Mejora de la calidad de productos y servicios.</a:t>
            </a:r>
          </a:p>
          <a:p>
            <a:pPr marL="108000" indent="-108000" algn="just">
              <a:buFont typeface="Wingdings" panose="05000000000000000000" pitchFamily="2" charset="2"/>
              <a:buChar char="§"/>
            </a:pPr>
            <a:r>
              <a:rPr lang="es-ES" sz="1000" dirty="0">
                <a:latin typeface="Arial" panose="020B0604020202020204" pitchFamily="34" charset="0"/>
                <a:cs typeface="Arial" panose="020B0604020202020204" pitchFamily="34" charset="0"/>
              </a:rPr>
              <a:t>Promoción interna y externa de los recursos y valores patrimoniales del territorio Montes Norte. </a:t>
            </a:r>
          </a:p>
          <a:p>
            <a:pPr algn="just"/>
            <a:endParaRPr lang="es-ES" sz="1000" dirty="0">
              <a:latin typeface="Arial" panose="020B0604020202020204" pitchFamily="34" charset="0"/>
              <a:cs typeface="Arial" panose="020B0604020202020204" pitchFamily="34" charset="0"/>
            </a:endParaRPr>
          </a:p>
          <a:p>
            <a:pPr algn="just">
              <a:spcAft>
                <a:spcPts val="300"/>
              </a:spcAft>
            </a:pPr>
            <a:r>
              <a:rPr lang="es-ES" sz="1000" dirty="0">
                <a:latin typeface="Arial" panose="020B0604020202020204" pitchFamily="34" charset="0"/>
                <a:cs typeface="Arial" panose="020B0604020202020204" pitchFamily="34" charset="0"/>
              </a:rPr>
              <a:t>Por todo ello, la clave de la EFLP 2014-2020, más allá da a un enfoque sectorial o de recursos, se ha enfocado a un ciclo virtuoso de Formación - Dinamización - Acción (FDA), que se ha organizado en 3 momentos: </a:t>
            </a:r>
          </a:p>
          <a:p>
            <a:pPr marL="108000" indent="-108000" algn="just">
              <a:spcAft>
                <a:spcPts val="300"/>
              </a:spcAft>
              <a:buFont typeface="Wingdings" panose="05000000000000000000" pitchFamily="2" charset="2"/>
              <a:buChar char="§"/>
            </a:pPr>
            <a:r>
              <a:rPr lang="es-ES" sz="1000" dirty="0">
                <a:latin typeface="Arial" panose="020B0604020202020204" pitchFamily="34" charset="0"/>
                <a:cs typeface="Arial" panose="020B0604020202020204" pitchFamily="34" charset="0"/>
              </a:rPr>
              <a:t>Formación con nuevos formatos educativos sobre el patrimonio y recursos comarcales (agrarios, turísticos, culturales, etc).</a:t>
            </a:r>
          </a:p>
          <a:p>
            <a:pPr marL="108000" indent="-108000" algn="just">
              <a:spcAft>
                <a:spcPts val="300"/>
              </a:spcAft>
              <a:buFont typeface="Wingdings" panose="05000000000000000000" pitchFamily="2" charset="2"/>
              <a:buChar char="§"/>
            </a:pPr>
            <a:r>
              <a:rPr lang="es-ES" sz="1000" dirty="0">
                <a:latin typeface="Arial" panose="020B0604020202020204" pitchFamily="34" charset="0"/>
                <a:cs typeface="Arial" panose="020B0604020202020204" pitchFamily="34" charset="0"/>
              </a:rPr>
              <a:t>Dinamización y fomento de la iniciativa emprendedora con la población, especialmente jóvenes y otros colectivos con especiales dificultades de acceso al mercado, y tanto emprendimiento individual como asociativo y colaborativo. </a:t>
            </a:r>
          </a:p>
          <a:p>
            <a:pPr marL="108000" indent="-108000" algn="just">
              <a:buFont typeface="Wingdings" panose="05000000000000000000" pitchFamily="2" charset="2"/>
              <a:buChar char="§"/>
            </a:pPr>
            <a:r>
              <a:rPr lang="es-ES" sz="1000" dirty="0">
                <a:latin typeface="Arial" panose="020B0604020202020204" pitchFamily="34" charset="0"/>
                <a:cs typeface="Arial" panose="020B0604020202020204" pitchFamily="34" charset="0"/>
              </a:rPr>
              <a:t>Acompañamiento de acciones innovadoras y colaborativas de apoyo al emprendimiento (tanto innovación financiera como mentorización).</a:t>
            </a:r>
          </a:p>
          <a:p>
            <a:pPr algn="just"/>
            <a:endParaRPr lang="es-ES" sz="1000" dirty="0">
              <a:latin typeface="Arial" panose="020B0604020202020204" pitchFamily="34" charset="0"/>
              <a:cs typeface="Arial" panose="020B0604020202020204" pitchFamily="34" charset="0"/>
            </a:endParaRPr>
          </a:p>
          <a:p>
            <a:pPr algn="just"/>
            <a:r>
              <a:rPr lang="es-ES" sz="1000" dirty="0">
                <a:latin typeface="Arial" panose="020B0604020202020204" pitchFamily="34" charset="0"/>
                <a:cs typeface="Arial" panose="020B0604020202020204" pitchFamily="34" charset="0"/>
              </a:rPr>
              <a:t>En este despliegue se retroalimenta la educación inicial con la formación colaborativa entre personas emprendedoras y empresas y la mentorización a nuevos/as emprendedores/as o a jóvenes por parte de empresas ya consolidadas conformando un ciclo virtuoso de transformación cultural, social y económica. </a:t>
            </a:r>
          </a:p>
          <a:p>
            <a:pPr algn="just">
              <a:spcAft>
                <a:spcPts val="300"/>
              </a:spcAft>
            </a:pPr>
            <a:endParaRPr lang="es-ES" sz="1000" dirty="0">
              <a:latin typeface="Arial" panose="020B0604020202020204" pitchFamily="34" charset="0"/>
              <a:cs typeface="Arial" panose="020B0604020202020204" pitchFamily="34" charset="0"/>
            </a:endParaRPr>
          </a:p>
        </p:txBody>
      </p:sp>
      <p:sp>
        <p:nvSpPr>
          <p:cNvPr id="6" name="Google Shape;113;p16">
            <a:extLst>
              <a:ext uri="{FF2B5EF4-FFF2-40B4-BE49-F238E27FC236}">
                <a16:creationId xmlns:a16="http://schemas.microsoft.com/office/drawing/2014/main" id="{17022DB5-C577-465D-BD57-508F08A0383E}"/>
              </a:ext>
            </a:extLst>
          </p:cNvPr>
          <p:cNvSpPr txBox="1"/>
          <p:nvPr/>
        </p:nvSpPr>
        <p:spPr>
          <a:xfrm>
            <a:off x="527650" y="481041"/>
            <a:ext cx="8798943" cy="338514"/>
          </a:xfrm>
          <a:prstGeom prst="rect">
            <a:avLst/>
          </a:prstGeom>
          <a:noFill/>
          <a:ln>
            <a:noFill/>
          </a:ln>
        </p:spPr>
        <p:txBody>
          <a:bodyPr spcFirstLastPara="1" wrap="square" lIns="91400" tIns="45700" rIns="91400" bIns="45700" anchor="t" anchorCtr="0">
            <a:spAutoFit/>
          </a:bodyPr>
          <a:lstStyle/>
          <a:p>
            <a:pPr lvl="0" algn="ctr"/>
            <a:r>
              <a:rPr lang="es-ES" sz="1600" dirty="0">
                <a:solidFill>
                  <a:schemeClr val="accent6">
                    <a:lumMod val="75000"/>
                  </a:schemeClr>
                </a:solidFill>
                <a:latin typeface="Arial" panose="020B0604020202020204" pitchFamily="34" charset="0"/>
                <a:cs typeface="Arial" panose="020B0604020202020204" pitchFamily="34" charset="0"/>
              </a:rPr>
              <a:t>Prioridades de la EDLP 2014-2020</a:t>
            </a:r>
          </a:p>
        </p:txBody>
      </p:sp>
      <p:pic>
        <p:nvPicPr>
          <p:cNvPr id="3" name="Imagen 2">
            <a:extLst>
              <a:ext uri="{FF2B5EF4-FFF2-40B4-BE49-F238E27FC236}">
                <a16:creationId xmlns:a16="http://schemas.microsoft.com/office/drawing/2014/main" id="{1F33DD73-A4A0-2A8A-CA2D-FE1954730786}"/>
              </a:ext>
            </a:extLst>
          </p:cNvPr>
          <p:cNvPicPr>
            <a:picLocks noChangeAspect="1"/>
          </p:cNvPicPr>
          <p:nvPr/>
        </p:nvPicPr>
        <p:blipFill>
          <a:blip r:embed="rId3"/>
          <a:stretch>
            <a:fillRect/>
          </a:stretch>
        </p:blipFill>
        <p:spPr>
          <a:xfrm>
            <a:off x="4453361" y="1168401"/>
            <a:ext cx="5031061" cy="3459241"/>
          </a:xfrm>
          <a:prstGeom prst="rect">
            <a:avLst/>
          </a:prstGeom>
        </p:spPr>
      </p:pic>
    </p:spTree>
    <p:extLst>
      <p:ext uri="{BB962C8B-B14F-4D97-AF65-F5344CB8AC3E}">
        <p14:creationId xmlns:p14="http://schemas.microsoft.com/office/powerpoint/2010/main" val="3755842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5D12BE9-71A5-EC48-EA25-49FBD8DD9317}"/>
              </a:ext>
            </a:extLst>
          </p:cNvPr>
          <p:cNvPicPr>
            <a:picLocks noChangeAspect="1"/>
          </p:cNvPicPr>
          <p:nvPr/>
        </p:nvPicPr>
        <p:blipFill>
          <a:blip r:embed="rId2"/>
          <a:stretch>
            <a:fillRect/>
          </a:stretch>
        </p:blipFill>
        <p:spPr>
          <a:xfrm>
            <a:off x="1563642" y="973667"/>
            <a:ext cx="6778715" cy="5548055"/>
          </a:xfrm>
          <a:prstGeom prst="rect">
            <a:avLst/>
          </a:prstGeom>
        </p:spPr>
      </p:pic>
      <p:sp>
        <p:nvSpPr>
          <p:cNvPr id="4" name="Google Shape;113;p16">
            <a:extLst>
              <a:ext uri="{FF2B5EF4-FFF2-40B4-BE49-F238E27FC236}">
                <a16:creationId xmlns:a16="http://schemas.microsoft.com/office/drawing/2014/main" id="{F5CCD1B2-806F-4D43-42D2-E6EAE10218C8}"/>
              </a:ext>
            </a:extLst>
          </p:cNvPr>
          <p:cNvSpPr txBox="1"/>
          <p:nvPr/>
        </p:nvSpPr>
        <p:spPr>
          <a:xfrm>
            <a:off x="527650" y="481041"/>
            <a:ext cx="8798943" cy="338514"/>
          </a:xfrm>
          <a:prstGeom prst="rect">
            <a:avLst/>
          </a:prstGeom>
          <a:noFill/>
          <a:ln>
            <a:noFill/>
          </a:ln>
        </p:spPr>
        <p:txBody>
          <a:bodyPr spcFirstLastPara="1" wrap="square" lIns="91400" tIns="45700" rIns="91400" bIns="45700" anchor="t" anchorCtr="0">
            <a:spAutoFit/>
          </a:bodyPr>
          <a:lstStyle/>
          <a:p>
            <a:pPr lvl="0" algn="ctr"/>
            <a:r>
              <a:rPr lang="es-ES" sz="1600" dirty="0">
                <a:solidFill>
                  <a:schemeClr val="accent6">
                    <a:lumMod val="75000"/>
                  </a:schemeClr>
                </a:solidFill>
                <a:latin typeface="Arial" panose="020B0604020202020204" pitchFamily="34" charset="0"/>
                <a:cs typeface="Arial" panose="020B0604020202020204" pitchFamily="34" charset="0"/>
              </a:rPr>
              <a:t>EDLP 2014-2020: Matriz de cruce de ámbitos y prioridades</a:t>
            </a:r>
          </a:p>
        </p:txBody>
      </p:sp>
    </p:spTree>
    <p:extLst>
      <p:ext uri="{BB962C8B-B14F-4D97-AF65-F5344CB8AC3E}">
        <p14:creationId xmlns:p14="http://schemas.microsoft.com/office/powerpoint/2010/main" val="3639622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13;p16">
            <a:extLst>
              <a:ext uri="{FF2B5EF4-FFF2-40B4-BE49-F238E27FC236}">
                <a16:creationId xmlns:a16="http://schemas.microsoft.com/office/drawing/2014/main" id="{17022DB5-C577-465D-BD57-508F08A0383E}"/>
              </a:ext>
            </a:extLst>
          </p:cNvPr>
          <p:cNvSpPr txBox="1"/>
          <p:nvPr/>
        </p:nvSpPr>
        <p:spPr>
          <a:xfrm>
            <a:off x="527650" y="481041"/>
            <a:ext cx="8798943" cy="338514"/>
          </a:xfrm>
          <a:prstGeom prst="rect">
            <a:avLst/>
          </a:prstGeom>
          <a:noFill/>
          <a:ln>
            <a:noFill/>
          </a:ln>
        </p:spPr>
        <p:txBody>
          <a:bodyPr spcFirstLastPara="1" wrap="square" lIns="91400" tIns="45700" rIns="91400" bIns="45700" anchor="t" anchorCtr="0">
            <a:spAutoFit/>
          </a:bodyPr>
          <a:lstStyle/>
          <a:p>
            <a:pPr lvl="0" algn="ctr"/>
            <a:r>
              <a:rPr lang="es-ES" sz="1600" dirty="0">
                <a:solidFill>
                  <a:schemeClr val="accent6">
                    <a:lumMod val="75000"/>
                  </a:schemeClr>
                </a:solidFill>
                <a:latin typeface="Arial" panose="020B0604020202020204" pitchFamily="34" charset="0"/>
                <a:cs typeface="Arial" panose="020B0604020202020204" pitchFamily="34" charset="0"/>
              </a:rPr>
              <a:t>Principales indicadores de las ayudas LEADER gestionadas 2016-2022</a:t>
            </a:r>
          </a:p>
        </p:txBody>
      </p:sp>
      <p:graphicFrame>
        <p:nvGraphicFramePr>
          <p:cNvPr id="2" name="Tabla 2">
            <a:extLst>
              <a:ext uri="{FF2B5EF4-FFF2-40B4-BE49-F238E27FC236}">
                <a16:creationId xmlns:a16="http://schemas.microsoft.com/office/drawing/2014/main" id="{1841F219-7477-F6BC-3A7A-8507B56FBD79}"/>
              </a:ext>
            </a:extLst>
          </p:cNvPr>
          <p:cNvGraphicFramePr>
            <a:graphicFrameLocks noGrp="1"/>
          </p:cNvGraphicFramePr>
          <p:nvPr/>
        </p:nvGraphicFramePr>
        <p:xfrm>
          <a:off x="757288" y="1066800"/>
          <a:ext cx="8339666" cy="2804760"/>
        </p:xfrm>
        <a:graphic>
          <a:graphicData uri="http://schemas.openxmlformats.org/drawingml/2006/table">
            <a:tbl>
              <a:tblPr firstRow="1" bandRow="1">
                <a:tableStyleId>{2D5ABB26-0587-4C30-8999-92F81FD0307C}</a:tableStyleId>
              </a:tblPr>
              <a:tblGrid>
                <a:gridCol w="4805312">
                  <a:extLst>
                    <a:ext uri="{9D8B030D-6E8A-4147-A177-3AD203B41FA5}">
                      <a16:colId xmlns:a16="http://schemas.microsoft.com/office/drawing/2014/main" val="55620080"/>
                    </a:ext>
                  </a:extLst>
                </a:gridCol>
                <a:gridCol w="1854200">
                  <a:extLst>
                    <a:ext uri="{9D8B030D-6E8A-4147-A177-3AD203B41FA5}">
                      <a16:colId xmlns:a16="http://schemas.microsoft.com/office/drawing/2014/main" val="2526818414"/>
                    </a:ext>
                  </a:extLst>
                </a:gridCol>
                <a:gridCol w="1680154">
                  <a:extLst>
                    <a:ext uri="{9D8B030D-6E8A-4147-A177-3AD203B41FA5}">
                      <a16:colId xmlns:a16="http://schemas.microsoft.com/office/drawing/2014/main" val="3994419067"/>
                    </a:ext>
                  </a:extLst>
                </a:gridCol>
              </a:tblGrid>
              <a:tr h="370840">
                <a:tc>
                  <a:txBody>
                    <a:bodyPr/>
                    <a:lstStyle/>
                    <a:p>
                      <a:r>
                        <a:rPr lang="es-ES" sz="1100" dirty="0">
                          <a:latin typeface="Arial" panose="020B0604020202020204" pitchFamily="34" charset="0"/>
                          <a:cs typeface="Arial" panose="020B0604020202020204" pitchFamily="34" charset="0"/>
                        </a:rPr>
                        <a:t>LÍNEA</a:t>
                      </a:r>
                    </a:p>
                  </a:txBody>
                  <a:tcPr marL="144000" marR="108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6">
                        <a:lumMod val="20000"/>
                        <a:lumOff val="80000"/>
                      </a:schemeClr>
                    </a:solidFill>
                  </a:tcPr>
                </a:tc>
                <a:tc>
                  <a:txBody>
                    <a:bodyPr/>
                    <a:lstStyle/>
                    <a:p>
                      <a:pPr algn="ctr"/>
                      <a:r>
                        <a:rPr lang="es-ES" sz="1100" dirty="0">
                          <a:latin typeface="Arial" panose="020B0604020202020204" pitchFamily="34" charset="0"/>
                          <a:cs typeface="Arial" panose="020B0604020202020204" pitchFamily="34" charset="0"/>
                        </a:rPr>
                        <a:t>Nº</a:t>
                      </a:r>
                      <a:r>
                        <a:rPr lang="es-ES" sz="1100" baseline="0" dirty="0">
                          <a:latin typeface="Arial" panose="020B0604020202020204" pitchFamily="34" charset="0"/>
                          <a:cs typeface="Arial" panose="020B0604020202020204" pitchFamily="34" charset="0"/>
                        </a:rPr>
                        <a:t> DE PROYECTOS APOYADOS</a:t>
                      </a:r>
                      <a:endParaRPr lang="es-ES" sz="1100" dirty="0">
                        <a:latin typeface="Arial" panose="020B0604020202020204" pitchFamily="34" charset="0"/>
                        <a:cs typeface="Arial" panose="020B0604020202020204" pitchFamily="34" charset="0"/>
                      </a:endParaRPr>
                    </a:p>
                  </a:txBody>
                  <a:tcPr marL="108000" marR="108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6">
                        <a:lumMod val="20000"/>
                        <a:lumOff val="80000"/>
                      </a:schemeClr>
                    </a:solidFill>
                  </a:tcPr>
                </a:tc>
                <a:tc>
                  <a:txBody>
                    <a:bodyPr/>
                    <a:lstStyle/>
                    <a:p>
                      <a:pPr algn="ctr"/>
                      <a:r>
                        <a:rPr lang="es-ES" sz="1100" dirty="0">
                          <a:latin typeface="Arial" panose="020B0604020202020204" pitchFamily="34" charset="0"/>
                          <a:cs typeface="Arial" panose="020B0604020202020204" pitchFamily="34" charset="0"/>
                        </a:rPr>
                        <a:t>AYUDA COMPROMETIDA (€)</a:t>
                      </a:r>
                    </a:p>
                  </a:txBody>
                  <a:tcPr marL="108000" marR="108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67928457"/>
                  </a:ext>
                </a:extLst>
              </a:tr>
              <a:tr h="370840">
                <a:tc>
                  <a:txBody>
                    <a:bodyPr/>
                    <a:lstStyle/>
                    <a:p>
                      <a:r>
                        <a:rPr lang="es-ES" sz="1100" dirty="0">
                          <a:latin typeface="Arial" panose="020B0604020202020204" pitchFamily="34" charset="0"/>
                          <a:cs typeface="Arial" panose="020B0604020202020204" pitchFamily="34" charset="0"/>
                        </a:rPr>
                        <a:t>Formación de los agentes económicos y sociales que desarrollen sus actuaciones en el ámbito de LEADER y</a:t>
                      </a:r>
                      <a:r>
                        <a:rPr lang="es-ES" sz="1100" baseline="0" dirty="0">
                          <a:latin typeface="Arial" panose="020B0604020202020204" pitchFamily="34" charset="0"/>
                          <a:cs typeface="Arial" panose="020B0604020202020204" pitchFamily="34" charset="0"/>
                        </a:rPr>
                        <a:t> </a:t>
                      </a:r>
                      <a:r>
                        <a:rPr lang="es-ES" sz="1100" dirty="0">
                          <a:latin typeface="Arial" panose="020B0604020202020204" pitchFamily="34" charset="0"/>
                          <a:cs typeface="Arial" panose="020B0604020202020204" pitchFamily="34" charset="0"/>
                        </a:rPr>
                        <a:t>Promoción Territorial en colaboración con los actores locales</a:t>
                      </a:r>
                    </a:p>
                  </a:txBody>
                  <a:tcPr marL="144000" marR="108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a:r>
                        <a:rPr lang="es-ES" sz="1100" dirty="0">
                          <a:latin typeface="Arial" panose="020B0604020202020204" pitchFamily="34" charset="0"/>
                          <a:cs typeface="Arial" panose="020B0604020202020204" pitchFamily="34" charset="0"/>
                        </a:rPr>
                        <a:t>11</a:t>
                      </a:r>
                    </a:p>
                  </a:txBody>
                  <a:tcPr marL="108000" marR="108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a:r>
                        <a:rPr lang="es-ES" sz="1100" dirty="0">
                          <a:latin typeface="Arial" panose="020B0604020202020204" pitchFamily="34" charset="0"/>
                          <a:cs typeface="Arial" panose="020B0604020202020204" pitchFamily="34" charset="0"/>
                        </a:rPr>
                        <a:t>130.782 €</a:t>
                      </a:r>
                    </a:p>
                  </a:txBody>
                  <a:tcPr marL="108000" marR="468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403288907"/>
                  </a:ext>
                </a:extLst>
              </a:tr>
              <a:tr h="370840">
                <a:tc>
                  <a:txBody>
                    <a:bodyPr/>
                    <a:lstStyle/>
                    <a:p>
                      <a:r>
                        <a:rPr lang="es-ES" sz="1100" dirty="0">
                          <a:latin typeface="Arial" panose="020B0604020202020204" pitchFamily="34" charset="0"/>
                          <a:cs typeface="Arial" panose="020B0604020202020204" pitchFamily="34" charset="0"/>
                        </a:rPr>
                        <a:t>Transformación, comercialización o desarrollo de productos agrícolas </a:t>
                      </a:r>
                    </a:p>
                  </a:txBody>
                  <a:tcPr marL="144000" marR="108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a:r>
                        <a:rPr lang="es-ES" sz="1100" dirty="0">
                          <a:latin typeface="Arial" panose="020B0604020202020204" pitchFamily="34" charset="0"/>
                          <a:cs typeface="Arial" panose="020B0604020202020204" pitchFamily="34" charset="0"/>
                        </a:rPr>
                        <a:t>9</a:t>
                      </a:r>
                    </a:p>
                  </a:txBody>
                  <a:tcPr marL="108000" marR="108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a:r>
                        <a:rPr lang="es-ES" sz="1100" dirty="0">
                          <a:latin typeface="Arial" panose="020B0604020202020204" pitchFamily="34" charset="0"/>
                          <a:cs typeface="Arial" panose="020B0604020202020204" pitchFamily="34" charset="0"/>
                        </a:rPr>
                        <a:t>119.129 €</a:t>
                      </a:r>
                    </a:p>
                  </a:txBody>
                  <a:tcPr marL="108000" marR="468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2486626759"/>
                  </a:ext>
                </a:extLst>
              </a:tr>
              <a:tr h="370840">
                <a:tc>
                  <a:txBody>
                    <a:bodyPr/>
                    <a:lstStyle/>
                    <a:p>
                      <a:r>
                        <a:rPr lang="es-ES" sz="1100" dirty="0">
                          <a:latin typeface="Arial" panose="020B0604020202020204" pitchFamily="34" charset="0"/>
                          <a:cs typeface="Arial" panose="020B0604020202020204" pitchFamily="34" charset="0"/>
                        </a:rPr>
                        <a:t>Fomento de actividades no agrícolas</a:t>
                      </a:r>
                    </a:p>
                  </a:txBody>
                  <a:tcPr marL="144000" marR="108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a:r>
                        <a:rPr lang="es-ES" sz="1100" dirty="0">
                          <a:latin typeface="Arial" panose="020B0604020202020204" pitchFamily="34" charset="0"/>
                          <a:cs typeface="Arial" panose="020B0604020202020204" pitchFamily="34" charset="0"/>
                        </a:rPr>
                        <a:t>39</a:t>
                      </a:r>
                    </a:p>
                  </a:txBody>
                  <a:tcPr marL="108000" marR="108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a:r>
                        <a:rPr lang="es-ES" sz="1100" dirty="0">
                          <a:latin typeface="Arial" panose="020B0604020202020204" pitchFamily="34" charset="0"/>
                          <a:cs typeface="Arial" panose="020B0604020202020204" pitchFamily="34" charset="0"/>
                        </a:rPr>
                        <a:t>2.320.553 €</a:t>
                      </a:r>
                    </a:p>
                  </a:txBody>
                  <a:tcPr marL="108000" marR="468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748700577"/>
                  </a:ext>
                </a:extLst>
              </a:tr>
              <a:tr h="370840">
                <a:tc>
                  <a:txBody>
                    <a:bodyPr/>
                    <a:lstStyle/>
                    <a:p>
                      <a:r>
                        <a:rPr lang="es-ES" sz="1100" dirty="0">
                          <a:latin typeface="Arial" panose="020B0604020202020204" pitchFamily="34" charset="0"/>
                          <a:cs typeface="Arial" panose="020B0604020202020204" pitchFamily="34" charset="0"/>
                        </a:rPr>
                        <a:t>Creación, mejora o ampliación de infraestructuras en zonas rurales</a:t>
                      </a:r>
                    </a:p>
                  </a:txBody>
                  <a:tcPr marL="144000" marR="108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a:r>
                        <a:rPr lang="es-ES" sz="1100" dirty="0">
                          <a:latin typeface="Arial" panose="020B0604020202020204" pitchFamily="34" charset="0"/>
                          <a:cs typeface="Arial" panose="020B0604020202020204" pitchFamily="34" charset="0"/>
                        </a:rPr>
                        <a:t>79</a:t>
                      </a:r>
                    </a:p>
                  </a:txBody>
                  <a:tcPr marL="108000" marR="108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a:r>
                        <a:rPr lang="es-ES" sz="1100" dirty="0">
                          <a:latin typeface="Arial" panose="020B0604020202020204" pitchFamily="34" charset="0"/>
                          <a:cs typeface="Arial" panose="020B0604020202020204" pitchFamily="34" charset="0"/>
                        </a:rPr>
                        <a:t>1.934.243 €</a:t>
                      </a:r>
                    </a:p>
                  </a:txBody>
                  <a:tcPr marL="108000" marR="468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2451858487"/>
                  </a:ext>
                </a:extLst>
              </a:tr>
              <a:tr h="370840">
                <a:tc>
                  <a:txBody>
                    <a:bodyPr/>
                    <a:lstStyle/>
                    <a:p>
                      <a:r>
                        <a:rPr lang="es-ES" sz="1100" dirty="0">
                          <a:latin typeface="Arial" panose="020B0604020202020204" pitchFamily="34" charset="0"/>
                          <a:cs typeface="Arial" panose="020B0604020202020204" pitchFamily="34" charset="0"/>
                        </a:rPr>
                        <a:t>Mantenimiento, recuperación y rehabilitación del patrimonio rural</a:t>
                      </a:r>
                    </a:p>
                  </a:txBody>
                  <a:tcPr marL="144000" marR="108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a:r>
                        <a:rPr lang="es-ES" sz="1100" dirty="0">
                          <a:latin typeface="Arial" panose="020B0604020202020204" pitchFamily="34" charset="0"/>
                          <a:cs typeface="Arial" panose="020B0604020202020204" pitchFamily="34" charset="0"/>
                        </a:rPr>
                        <a:t>3</a:t>
                      </a:r>
                    </a:p>
                  </a:txBody>
                  <a:tcPr marL="108000" marR="108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a:r>
                        <a:rPr lang="es-ES" sz="1100" dirty="0">
                          <a:latin typeface="Arial" panose="020B0604020202020204" pitchFamily="34" charset="0"/>
                          <a:cs typeface="Arial" panose="020B0604020202020204" pitchFamily="34" charset="0"/>
                        </a:rPr>
                        <a:t>42.179 €</a:t>
                      </a:r>
                    </a:p>
                  </a:txBody>
                  <a:tcPr marL="108000" marR="468000" marT="108000" marB="108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3306804106"/>
                  </a:ext>
                </a:extLst>
              </a:tr>
            </a:tbl>
          </a:graphicData>
        </a:graphic>
      </p:graphicFrame>
    </p:spTree>
    <p:extLst>
      <p:ext uri="{BB962C8B-B14F-4D97-AF65-F5344CB8AC3E}">
        <p14:creationId xmlns:p14="http://schemas.microsoft.com/office/powerpoint/2010/main" val="1010313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13;p16">
            <a:extLst>
              <a:ext uri="{FF2B5EF4-FFF2-40B4-BE49-F238E27FC236}">
                <a16:creationId xmlns:a16="http://schemas.microsoft.com/office/drawing/2014/main" id="{32672308-AD29-C441-33F7-D70BCFE68B7A}"/>
              </a:ext>
            </a:extLst>
          </p:cNvPr>
          <p:cNvSpPr txBox="1"/>
          <p:nvPr/>
        </p:nvSpPr>
        <p:spPr>
          <a:xfrm>
            <a:off x="527650" y="481041"/>
            <a:ext cx="8798943" cy="892512"/>
          </a:xfrm>
          <a:prstGeom prst="rect">
            <a:avLst/>
          </a:prstGeom>
          <a:noFill/>
          <a:ln>
            <a:noFill/>
          </a:ln>
        </p:spPr>
        <p:txBody>
          <a:bodyPr spcFirstLastPara="1" wrap="square" lIns="91400" tIns="45700" rIns="91400" bIns="45700" anchor="t" anchorCtr="0">
            <a:spAutoFit/>
          </a:bodyPr>
          <a:lstStyle/>
          <a:p>
            <a:pPr lvl="0" algn="ctr"/>
            <a:r>
              <a:rPr lang="es-ES" sz="1400" dirty="0">
                <a:solidFill>
                  <a:schemeClr val="accent6">
                    <a:lumMod val="75000"/>
                  </a:schemeClr>
                </a:solidFill>
                <a:latin typeface="Arial" panose="020B0604020202020204" pitchFamily="34" charset="0"/>
                <a:cs typeface="Arial" panose="020B0604020202020204" pitchFamily="34" charset="0"/>
              </a:rPr>
              <a:t>Percepción del grado de cumplimiento de las prioridades establecidas en las EDLP 2014-2020</a:t>
            </a:r>
          </a:p>
          <a:p>
            <a:pPr lvl="0" algn="ctr"/>
            <a:endParaRPr lang="es-ES" sz="1400" dirty="0">
              <a:solidFill>
                <a:schemeClr val="accent6">
                  <a:lumMod val="75000"/>
                </a:schemeClr>
              </a:solidFill>
              <a:latin typeface="Arial" panose="020B0604020202020204" pitchFamily="34" charset="0"/>
              <a:cs typeface="Arial" panose="020B0604020202020204" pitchFamily="34" charset="0"/>
            </a:endParaRPr>
          </a:p>
          <a:p>
            <a:pPr lvl="0" algn="ctr"/>
            <a:r>
              <a:rPr lang="es-ES" sz="1200" dirty="0">
                <a:latin typeface="Arial" panose="020B0604020202020204" pitchFamily="34" charset="0"/>
                <a:cs typeface="Arial" panose="020B0604020202020204" pitchFamily="34" charset="0"/>
              </a:rPr>
              <a:t>Opiniones de la Mesa comarcal de Participación (mayo 2022)</a:t>
            </a:r>
          </a:p>
          <a:p>
            <a:pPr lvl="0" algn="ctr"/>
            <a:r>
              <a:rPr lang="es-ES" sz="1200" dirty="0">
                <a:latin typeface="Arial" panose="020B0604020202020204" pitchFamily="34" charset="0"/>
                <a:cs typeface="Arial" panose="020B0604020202020204" pitchFamily="34" charset="0"/>
              </a:rPr>
              <a:t>Resultados en escala de 1 a 5 (1= muy baja, 5= muy alta)</a:t>
            </a:r>
          </a:p>
        </p:txBody>
      </p:sp>
      <p:grpSp>
        <p:nvGrpSpPr>
          <p:cNvPr id="9" name="Grupo 8">
            <a:extLst>
              <a:ext uri="{FF2B5EF4-FFF2-40B4-BE49-F238E27FC236}">
                <a16:creationId xmlns:a16="http://schemas.microsoft.com/office/drawing/2014/main" id="{8A3D6F06-56A4-D8D4-5BAC-F67AC2585340}"/>
              </a:ext>
            </a:extLst>
          </p:cNvPr>
          <p:cNvGrpSpPr/>
          <p:nvPr/>
        </p:nvGrpSpPr>
        <p:grpSpPr>
          <a:xfrm>
            <a:off x="1320800" y="1583147"/>
            <a:ext cx="6931350" cy="4164363"/>
            <a:chOff x="1320800" y="1583147"/>
            <a:chExt cx="6931350" cy="4164363"/>
          </a:xfrm>
        </p:grpSpPr>
        <p:pic>
          <p:nvPicPr>
            <p:cNvPr id="2" name="Imagen 1">
              <a:extLst>
                <a:ext uri="{FF2B5EF4-FFF2-40B4-BE49-F238E27FC236}">
                  <a16:creationId xmlns:a16="http://schemas.microsoft.com/office/drawing/2014/main" id="{6F95AB1A-1F84-FD7A-5628-0ECAC7032857}"/>
                </a:ext>
              </a:extLst>
            </p:cNvPr>
            <p:cNvPicPr>
              <a:picLocks noChangeAspect="1"/>
            </p:cNvPicPr>
            <p:nvPr/>
          </p:nvPicPr>
          <p:blipFill>
            <a:blip r:embed="rId3"/>
            <a:stretch>
              <a:fillRect/>
            </a:stretch>
          </p:blipFill>
          <p:spPr>
            <a:xfrm>
              <a:off x="1320800" y="1583147"/>
              <a:ext cx="6931350" cy="4164363"/>
            </a:xfrm>
            <a:prstGeom prst="rect">
              <a:avLst/>
            </a:prstGeom>
          </p:spPr>
        </p:pic>
        <p:cxnSp>
          <p:nvCxnSpPr>
            <p:cNvPr id="5" name="Conector recto 4">
              <a:extLst>
                <a:ext uri="{FF2B5EF4-FFF2-40B4-BE49-F238E27FC236}">
                  <a16:creationId xmlns:a16="http://schemas.microsoft.com/office/drawing/2014/main" id="{2E407C3F-A3B3-13A2-EFAC-9F177C1FA353}"/>
                </a:ext>
              </a:extLst>
            </p:cNvPr>
            <p:cNvCxnSpPr/>
            <p:nvPr/>
          </p:nvCxnSpPr>
          <p:spPr>
            <a:xfrm>
              <a:off x="6011333" y="1938867"/>
              <a:ext cx="0" cy="3808643"/>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6964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5892037-2753-09EC-7DA2-41DFA7CCD3AD}"/>
              </a:ext>
            </a:extLst>
          </p:cNvPr>
          <p:cNvSpPr/>
          <p:nvPr/>
        </p:nvSpPr>
        <p:spPr>
          <a:xfrm>
            <a:off x="0" y="0"/>
            <a:ext cx="9999785" cy="7022123"/>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latin typeface="Arial" panose="020B0604020202020204" pitchFamily="34" charset="0"/>
                <a:cs typeface="Arial" panose="020B0604020202020204" pitchFamily="34" charset="0"/>
              </a:rPr>
              <a:t>RESULTADOS DE LAS MESAS </a:t>
            </a:r>
          </a:p>
          <a:p>
            <a:pPr algn="ctr"/>
            <a:r>
              <a:rPr lang="es-ES" sz="2400" dirty="0">
                <a:latin typeface="Arial" panose="020B0604020202020204" pitchFamily="34" charset="0"/>
                <a:cs typeface="Arial" panose="020B0604020202020204" pitchFamily="34" charset="0"/>
              </a:rPr>
              <a:t>SECTORIALES Y DE COLECTIVOS</a:t>
            </a:r>
          </a:p>
        </p:txBody>
      </p:sp>
    </p:spTree>
    <p:extLst>
      <p:ext uri="{BB962C8B-B14F-4D97-AF65-F5344CB8AC3E}">
        <p14:creationId xmlns:p14="http://schemas.microsoft.com/office/powerpoint/2010/main" val="867234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13;p16">
            <a:extLst>
              <a:ext uri="{FF2B5EF4-FFF2-40B4-BE49-F238E27FC236}">
                <a16:creationId xmlns:a16="http://schemas.microsoft.com/office/drawing/2014/main" id="{9ABAAF2E-D015-E462-A635-41ECC2407A93}"/>
              </a:ext>
            </a:extLst>
          </p:cNvPr>
          <p:cNvSpPr txBox="1"/>
          <p:nvPr/>
        </p:nvSpPr>
        <p:spPr>
          <a:xfrm>
            <a:off x="553528" y="1442929"/>
            <a:ext cx="8616350" cy="5193689"/>
          </a:xfrm>
          <a:prstGeom prst="rect">
            <a:avLst/>
          </a:prstGeom>
          <a:noFill/>
          <a:ln>
            <a:noFill/>
          </a:ln>
        </p:spPr>
        <p:txBody>
          <a:bodyPr spcFirstLastPara="1" wrap="square" lIns="91400" tIns="45700" rIns="91400" bIns="45700" anchor="t" anchorCtr="0">
            <a:spAutoFit/>
          </a:bodyPr>
          <a:lstStyle/>
          <a:p>
            <a:pPr marL="180000" lvl="0" indent="-180000" algn="just">
              <a:spcAft>
                <a:spcPts val="300"/>
              </a:spcAft>
              <a:buFont typeface="Arial" panose="020B0604020202020204" pitchFamily="34" charset="0"/>
              <a:buChar char="•"/>
            </a:pPr>
            <a:r>
              <a:rPr lang="es-ES" sz="1400" dirty="0">
                <a:effectLst/>
                <a:latin typeface="Arial" panose="020B0604020202020204" pitchFamily="34" charset="0"/>
                <a:ea typeface="Calibri" panose="020F0502020204030204" pitchFamily="34" charset="0"/>
                <a:cs typeface="Arial" panose="020B0604020202020204" pitchFamily="34" charset="0"/>
              </a:rPr>
              <a:t>Promoción del destino. Debe existir un plan de actuación, coordinación, página conjunta…</a:t>
            </a:r>
          </a:p>
          <a:p>
            <a:pPr marL="180000" lvl="0" indent="-180000" algn="just">
              <a:spcAft>
                <a:spcPts val="300"/>
              </a:spcAft>
              <a:buFont typeface="Arial" panose="020B0604020202020204" pitchFamily="34" charset="0"/>
              <a:buChar char="•"/>
            </a:pPr>
            <a:r>
              <a:rPr lang="es-ES" sz="1400" dirty="0">
                <a:latin typeface="Arial" panose="020B0604020202020204" pitchFamily="34" charset="0"/>
                <a:ea typeface="Calibri" panose="020F0502020204030204" pitchFamily="34" charset="0"/>
                <a:cs typeface="Arial" panose="020B0604020202020204" pitchFamily="34" charset="0"/>
              </a:rPr>
              <a:t>Mejora de la s</a:t>
            </a:r>
            <a:r>
              <a:rPr lang="es-ES" sz="1400" dirty="0">
                <a:effectLst/>
                <a:latin typeface="Arial" panose="020B0604020202020204" pitchFamily="34" charset="0"/>
                <a:ea typeface="Calibri" panose="020F0502020204030204" pitchFamily="34" charset="0"/>
                <a:cs typeface="Arial" panose="020B0604020202020204" pitchFamily="34" charset="0"/>
              </a:rPr>
              <a:t>eñalización de rutas de senderismo.</a:t>
            </a:r>
          </a:p>
          <a:p>
            <a:pPr marL="180000" lvl="0" indent="-180000" algn="just">
              <a:spcAft>
                <a:spcPts val="300"/>
              </a:spcAft>
              <a:buFont typeface="Arial" panose="020B0604020202020204" pitchFamily="34" charset="0"/>
              <a:buChar char="•"/>
            </a:pPr>
            <a:r>
              <a:rPr lang="es-ES" sz="1400" dirty="0">
                <a:effectLst/>
                <a:latin typeface="Arial" panose="020B0604020202020204" pitchFamily="34" charset="0"/>
                <a:ea typeface="Calibri" panose="020F0502020204030204" pitchFamily="34" charset="0"/>
                <a:cs typeface="Arial" panose="020B0604020202020204" pitchFamily="34" charset="0"/>
              </a:rPr>
              <a:t>Hacen falta más servicios accesorios (sobre todo en restauración).</a:t>
            </a:r>
          </a:p>
          <a:p>
            <a:pPr marL="180000" lvl="0" indent="-180000" algn="just">
              <a:spcAft>
                <a:spcPts val="300"/>
              </a:spcAft>
              <a:buFont typeface="Arial" panose="020B0604020202020204" pitchFamily="34" charset="0"/>
              <a:buChar char="•"/>
            </a:pPr>
            <a:r>
              <a:rPr lang="es-ES" sz="1400" dirty="0">
                <a:effectLst/>
                <a:latin typeface="Arial" panose="020B0604020202020204" pitchFamily="34" charset="0"/>
                <a:ea typeface="Calibri" panose="020F0502020204030204" pitchFamily="34" charset="0"/>
                <a:cs typeface="Arial" panose="020B0604020202020204" pitchFamily="34" charset="0"/>
              </a:rPr>
              <a:t>Incentivar el emprendimiento.</a:t>
            </a:r>
          </a:p>
          <a:p>
            <a:pPr marL="180000" lvl="0" indent="-180000" algn="just">
              <a:spcAft>
                <a:spcPts val="300"/>
              </a:spcAft>
              <a:buFont typeface="Arial" panose="020B0604020202020204" pitchFamily="34" charset="0"/>
              <a:buChar char="•"/>
            </a:pPr>
            <a:r>
              <a:rPr lang="es-ES" sz="1400" dirty="0">
                <a:effectLst/>
                <a:latin typeface="Arial" panose="020B0604020202020204" pitchFamily="34" charset="0"/>
                <a:ea typeface="Calibri" panose="020F0502020204030204" pitchFamily="34" charset="0"/>
                <a:cs typeface="Arial" panose="020B0604020202020204" pitchFamily="34" charset="0"/>
              </a:rPr>
              <a:t>Coordinación de las administraciones.</a:t>
            </a:r>
          </a:p>
          <a:p>
            <a:pPr marL="180000" lvl="0" indent="-180000" algn="just">
              <a:spcAft>
                <a:spcPts val="300"/>
              </a:spcAft>
              <a:buFont typeface="Arial" panose="020B0604020202020204" pitchFamily="34" charset="0"/>
              <a:buChar char="•"/>
            </a:pPr>
            <a:r>
              <a:rPr lang="es-ES" sz="1400" dirty="0">
                <a:effectLst/>
                <a:latin typeface="Arial" panose="020B0604020202020204" pitchFamily="34" charset="0"/>
                <a:ea typeface="Calibri" panose="020F0502020204030204" pitchFamily="34" charset="0"/>
                <a:cs typeface="Arial" panose="020B0604020202020204" pitchFamily="34" charset="0"/>
              </a:rPr>
              <a:t>Embellecimiento de los pueblos del territorio. </a:t>
            </a:r>
          </a:p>
          <a:p>
            <a:pPr marL="180000" lvl="0" indent="-180000" algn="just">
              <a:spcAft>
                <a:spcPts val="300"/>
              </a:spcAft>
              <a:buFont typeface="Arial" panose="020B0604020202020204" pitchFamily="34" charset="0"/>
              <a:buChar char="•"/>
            </a:pPr>
            <a:r>
              <a:rPr lang="es-ES" sz="1400" dirty="0">
                <a:effectLst/>
                <a:latin typeface="Arial" panose="020B0604020202020204" pitchFamily="34" charset="0"/>
                <a:ea typeface="Calibri" panose="020F0502020204030204" pitchFamily="34" charset="0"/>
                <a:cs typeface="Arial" panose="020B0604020202020204" pitchFamily="34" charset="0"/>
              </a:rPr>
              <a:t>Creación de productos tematizados, crear paquetes y promoción de los mismos. Mejorar su comercialización.</a:t>
            </a:r>
          </a:p>
          <a:p>
            <a:pPr marL="180000" lvl="0" indent="-180000" algn="just">
              <a:spcAft>
                <a:spcPts val="300"/>
              </a:spcAft>
              <a:buFont typeface="Arial" panose="020B0604020202020204" pitchFamily="34" charset="0"/>
              <a:buChar char="•"/>
            </a:pPr>
            <a:r>
              <a:rPr lang="es-ES" sz="1400" dirty="0">
                <a:effectLst/>
                <a:latin typeface="Arial" panose="020B0604020202020204" pitchFamily="34" charset="0"/>
                <a:ea typeface="Calibri" panose="020F0502020204030204" pitchFamily="34" charset="0"/>
                <a:cs typeface="Arial" panose="020B0604020202020204" pitchFamily="34" charset="0"/>
              </a:rPr>
              <a:t>Más información para el público objetivo </a:t>
            </a:r>
            <a:r>
              <a:rPr lang="es-ES" sz="1400" dirty="0">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s-ES" sz="1400" dirty="0">
                <a:latin typeface="Arial" panose="020B0604020202020204" pitchFamily="34" charset="0"/>
                <a:ea typeface="Calibri" panose="020F0502020204030204" pitchFamily="34" charset="0"/>
                <a:cs typeface="Arial" panose="020B0604020202020204" pitchFamily="34" charset="0"/>
              </a:rPr>
              <a:t>Creación</a:t>
            </a:r>
            <a:r>
              <a:rPr lang="es-ES" sz="1400" dirty="0">
                <a:effectLst/>
                <a:latin typeface="Arial" panose="020B0604020202020204" pitchFamily="34" charset="0"/>
                <a:ea typeface="Calibri" panose="020F0502020204030204" pitchFamily="34" charset="0"/>
                <a:cs typeface="Arial" panose="020B0604020202020204" pitchFamily="34" charset="0"/>
              </a:rPr>
              <a:t> un sitio web que englobe todo lo de la zona en cuanto a información general: Aspectos históricos, culturales, rutas de turismo, creación de trabajo, restauración…</a:t>
            </a:r>
          </a:p>
          <a:p>
            <a:pPr marL="180000" lvl="0" indent="-180000" algn="just">
              <a:spcAft>
                <a:spcPts val="300"/>
              </a:spcAft>
              <a:buFont typeface="Arial" panose="020B0604020202020204" pitchFamily="34" charset="0"/>
              <a:buChar char="•"/>
            </a:pPr>
            <a:r>
              <a:rPr lang="es-ES" sz="1400" dirty="0">
                <a:effectLst/>
                <a:latin typeface="Arial" panose="020B0604020202020204" pitchFamily="34" charset="0"/>
                <a:ea typeface="Calibri" panose="020F0502020204030204" pitchFamily="34" charset="0"/>
                <a:cs typeface="Times New Roman" panose="02020603050405020304" pitchFamily="18" charset="0"/>
              </a:rPr>
              <a:t>Jornadas de puertas abiertas para visitar instalaciones como granjas, queserías, plantas envasadoras de aceite... </a:t>
            </a:r>
          </a:p>
          <a:p>
            <a:pPr marL="180000" lvl="0" indent="-180000" algn="just">
              <a:spcAft>
                <a:spcPts val="300"/>
              </a:spcAft>
              <a:buFont typeface="Arial" panose="020B0604020202020204" pitchFamily="34" charset="0"/>
              <a:buChar char="•"/>
            </a:pPr>
            <a:r>
              <a:rPr lang="es-ES" sz="1400" dirty="0">
                <a:latin typeface="Arial" panose="020B0604020202020204" pitchFamily="34" charset="0"/>
                <a:ea typeface="Calibri" panose="020F0502020204030204" pitchFamily="34" charset="0"/>
                <a:cs typeface="Times New Roman" panose="02020603050405020304" pitchFamily="18" charset="0"/>
              </a:rPr>
              <a:t>Formaciones específicas de guía en la zona.</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p>
            <a:pPr marL="180000" lvl="0" indent="-180000" algn="just">
              <a:spcAft>
                <a:spcPts val="300"/>
              </a:spcAft>
              <a:buFont typeface="Arial" panose="020B0604020202020204" pitchFamily="34" charset="0"/>
              <a:buChar char="•"/>
            </a:pPr>
            <a:r>
              <a:rPr lang="es-ES" sz="1400" dirty="0">
                <a:latin typeface="Arial" panose="020B0604020202020204" pitchFamily="34" charset="0"/>
                <a:ea typeface="Calibri" panose="020F0502020204030204" pitchFamily="34" charset="0"/>
                <a:cs typeface="Times New Roman" panose="02020603050405020304" pitchFamily="18" charset="0"/>
              </a:rPr>
              <a:t>Creación de </a:t>
            </a:r>
            <a:r>
              <a:rPr lang="es-ES" sz="1400" dirty="0">
                <a:effectLst/>
                <a:latin typeface="Arial" panose="020B0604020202020204" pitchFamily="34" charset="0"/>
                <a:ea typeface="Calibri" panose="020F0502020204030204" pitchFamily="34" charset="0"/>
                <a:cs typeface="Times New Roman" panose="02020603050405020304" pitchFamily="18" charset="0"/>
              </a:rPr>
              <a:t>talleres específicos como de artesanía, fabricación de pan, recuperación de antiguos oficios…</a:t>
            </a:r>
          </a:p>
          <a:p>
            <a:pPr marL="180000" lvl="0" indent="-180000" algn="just">
              <a:spcAft>
                <a:spcPts val="300"/>
              </a:spcAft>
              <a:buFont typeface="Arial" panose="020B0604020202020204" pitchFamily="34" charset="0"/>
              <a:buChar char="•"/>
            </a:pPr>
            <a:r>
              <a:rPr lang="es-ES" sz="1400" dirty="0">
                <a:effectLst/>
                <a:latin typeface="Arial" panose="020B0604020202020204" pitchFamily="34" charset="0"/>
                <a:ea typeface="Calibri" panose="020F0502020204030204" pitchFamily="34" charset="0"/>
                <a:cs typeface="Times New Roman" panose="02020603050405020304" pitchFamily="18" charset="0"/>
              </a:rPr>
              <a:t>Mayor coordinación y dar una información buena por parte de las administraciones.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180000" lvl="0" indent="-180000" algn="just">
              <a:spcAft>
                <a:spcPts val="300"/>
              </a:spcAft>
              <a:buFont typeface="Arial" panose="020B0604020202020204" pitchFamily="34" charset="0"/>
              <a:buChar char="•"/>
            </a:pPr>
            <a:r>
              <a:rPr lang="es-ES" sz="1400" dirty="0">
                <a:effectLst/>
                <a:latin typeface="Arial" panose="020B0604020202020204" pitchFamily="34" charset="0"/>
                <a:ea typeface="Calibri" panose="020F0502020204030204" pitchFamily="34" charset="0"/>
                <a:cs typeface="Times New Roman" panose="02020603050405020304" pitchFamily="18" charset="0"/>
              </a:rPr>
              <a:t>Promoción masiva del destino de Cabañeros.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180000" lvl="0" indent="-180000" algn="just">
              <a:spcAft>
                <a:spcPts val="300"/>
              </a:spcAft>
              <a:buFont typeface="Arial" panose="020B0604020202020204" pitchFamily="34" charset="0"/>
              <a:buChar char="•"/>
            </a:pPr>
            <a:r>
              <a:rPr lang="es-ES" sz="1400" dirty="0">
                <a:effectLst/>
                <a:latin typeface="Arial" panose="020B0604020202020204" pitchFamily="34" charset="0"/>
                <a:ea typeface="Calibri" panose="020F0502020204030204" pitchFamily="34" charset="0"/>
                <a:cs typeface="Times New Roman" panose="02020603050405020304" pitchFamily="18" charset="0"/>
              </a:rPr>
              <a:t>Coordinación e implicación tejido empresarial y AAPP.</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180000" lvl="0" indent="-180000" algn="just">
              <a:spcAft>
                <a:spcPts val="300"/>
              </a:spcAft>
              <a:buFont typeface="Arial" panose="020B0604020202020204" pitchFamily="34" charset="0"/>
              <a:buChar char="•"/>
            </a:pPr>
            <a:r>
              <a:rPr lang="es-ES" sz="1400" dirty="0">
                <a:effectLst/>
                <a:latin typeface="Arial" panose="020B0604020202020204" pitchFamily="34" charset="0"/>
                <a:ea typeface="Calibri" panose="020F0502020204030204" pitchFamily="34" charset="0"/>
                <a:cs typeface="Times New Roman" panose="02020603050405020304" pitchFamily="18" charset="0"/>
              </a:rPr>
              <a:t>Fomentar nuevas actividades que sean nuevas en </a:t>
            </a:r>
            <a:r>
              <a:rPr lang="es-ES" sz="1400" dirty="0">
                <a:latin typeface="Arial" panose="020B0604020202020204" pitchFamily="34" charset="0"/>
                <a:ea typeface="Calibri" panose="020F0502020204030204" pitchFamily="34" charset="0"/>
                <a:cs typeface="Times New Roman" panose="02020603050405020304" pitchFamily="18" charset="0"/>
              </a:rPr>
              <a:t>el territorio y que</a:t>
            </a:r>
            <a:r>
              <a:rPr lang="es-ES" sz="1400" dirty="0">
                <a:effectLst/>
                <a:latin typeface="Arial" panose="020B0604020202020204" pitchFamily="34" charset="0"/>
                <a:ea typeface="Calibri" panose="020F0502020204030204" pitchFamily="34" charset="0"/>
                <a:cs typeface="Times New Roman" panose="02020603050405020304" pitchFamily="18" charset="0"/>
              </a:rPr>
              <a:t> puedan atraer a personas que visitan el parque de Cabañeros y a su vez realicen actividades de turismo activo</a:t>
            </a:r>
            <a:r>
              <a:rPr lang="es-ES" sz="1400" dirty="0">
                <a:latin typeface="Arial" panose="020B0604020202020204" pitchFamily="34" charset="0"/>
                <a:ea typeface="Calibri" panose="020F0502020204030204" pitchFamily="34" charset="0"/>
                <a:cs typeface="Times New Roman" panose="02020603050405020304" pitchFamily="18" charset="0"/>
              </a:rPr>
              <a:t>.</a:t>
            </a:r>
            <a:r>
              <a:rPr lang="es-ES" sz="1400" dirty="0">
                <a:effectLst/>
                <a:latin typeface="Arial" panose="020B0604020202020204" pitchFamily="34" charset="0"/>
                <a:ea typeface="Calibri" panose="020F0502020204030204" pitchFamily="34" charset="0"/>
                <a:cs typeface="Times New Roman" panose="02020603050405020304" pitchFamily="18" charset="0"/>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Google Shape;113;p16">
            <a:extLst>
              <a:ext uri="{FF2B5EF4-FFF2-40B4-BE49-F238E27FC236}">
                <a16:creationId xmlns:a16="http://schemas.microsoft.com/office/drawing/2014/main" id="{FCACC0D0-629F-DB9F-4CA9-3D403720A905}"/>
              </a:ext>
            </a:extLst>
          </p:cNvPr>
          <p:cNvSpPr txBox="1"/>
          <p:nvPr/>
        </p:nvSpPr>
        <p:spPr>
          <a:xfrm>
            <a:off x="553528" y="556826"/>
            <a:ext cx="8798943" cy="400069"/>
          </a:xfrm>
          <a:prstGeom prst="rect">
            <a:avLst/>
          </a:prstGeom>
          <a:noFill/>
          <a:ln>
            <a:noFill/>
          </a:ln>
        </p:spPr>
        <p:txBody>
          <a:bodyPr spcFirstLastPara="1" wrap="square" lIns="91400" tIns="45700" rIns="91400" bIns="45700" anchor="t" anchorCtr="0">
            <a:spAutoFit/>
          </a:bodyPr>
          <a:lstStyle/>
          <a:p>
            <a:pPr lvl="0"/>
            <a:r>
              <a:rPr lang="es-ES" sz="2000" dirty="0">
                <a:solidFill>
                  <a:schemeClr val="accent3">
                    <a:lumMod val="75000"/>
                  </a:schemeClr>
                </a:solidFill>
                <a:latin typeface="Arial" panose="020B0604020202020204" pitchFamily="34" charset="0"/>
                <a:cs typeface="Arial" panose="020B0604020202020204" pitchFamily="34" charset="0"/>
              </a:rPr>
              <a:t>MESA DE TURISMO</a:t>
            </a:r>
          </a:p>
        </p:txBody>
      </p:sp>
      <p:sp>
        <p:nvSpPr>
          <p:cNvPr id="3" name="Google Shape;113;p16">
            <a:extLst>
              <a:ext uri="{FF2B5EF4-FFF2-40B4-BE49-F238E27FC236}">
                <a16:creationId xmlns:a16="http://schemas.microsoft.com/office/drawing/2014/main" id="{3C27E49D-E347-BF92-D1DC-34EEDE9B0519}"/>
              </a:ext>
            </a:extLst>
          </p:cNvPr>
          <p:cNvSpPr txBox="1"/>
          <p:nvPr/>
        </p:nvSpPr>
        <p:spPr>
          <a:xfrm>
            <a:off x="553528" y="956895"/>
            <a:ext cx="8798943" cy="338514"/>
          </a:xfrm>
          <a:prstGeom prst="rect">
            <a:avLst/>
          </a:prstGeom>
          <a:noFill/>
          <a:ln>
            <a:noFill/>
          </a:ln>
        </p:spPr>
        <p:txBody>
          <a:bodyPr spcFirstLastPara="1" wrap="square" lIns="91400" tIns="45700" rIns="91400" bIns="45700" anchor="t" anchorCtr="0">
            <a:spAutoFit/>
          </a:bodyPr>
          <a:lstStyle/>
          <a:p>
            <a:pPr lvl="0"/>
            <a:r>
              <a:rPr lang="es-ES" sz="1600" dirty="0">
                <a:solidFill>
                  <a:schemeClr val="accent3">
                    <a:lumMod val="75000"/>
                  </a:schemeClr>
                </a:solidFill>
                <a:latin typeface="Arial" panose="020B0604020202020204" pitchFamily="34" charset="0"/>
                <a:cs typeface="Arial" panose="020B0604020202020204" pitchFamily="34" charset="0"/>
              </a:rPr>
              <a:t>Líneas de actuación</a:t>
            </a:r>
          </a:p>
        </p:txBody>
      </p:sp>
    </p:spTree>
    <p:extLst>
      <p:ext uri="{BB962C8B-B14F-4D97-AF65-F5344CB8AC3E}">
        <p14:creationId xmlns:p14="http://schemas.microsoft.com/office/powerpoint/2010/main" val="1343119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13;p16">
            <a:extLst>
              <a:ext uri="{FF2B5EF4-FFF2-40B4-BE49-F238E27FC236}">
                <a16:creationId xmlns:a16="http://schemas.microsoft.com/office/drawing/2014/main" id="{17022DB5-C577-465D-BD57-508F08A0383E}"/>
              </a:ext>
            </a:extLst>
          </p:cNvPr>
          <p:cNvSpPr txBox="1"/>
          <p:nvPr/>
        </p:nvSpPr>
        <p:spPr>
          <a:xfrm>
            <a:off x="527650" y="481041"/>
            <a:ext cx="8798943" cy="338514"/>
          </a:xfrm>
          <a:prstGeom prst="rect">
            <a:avLst/>
          </a:prstGeom>
          <a:noFill/>
          <a:ln>
            <a:noFill/>
          </a:ln>
        </p:spPr>
        <p:txBody>
          <a:bodyPr spcFirstLastPara="1" wrap="square" lIns="91400" tIns="45700" rIns="91400" bIns="45700" anchor="t" anchorCtr="0">
            <a:spAutoFit/>
          </a:bodyPr>
          <a:lstStyle/>
          <a:p>
            <a:pPr lvl="0" algn="just"/>
            <a:r>
              <a:rPr lang="es-ES" sz="1600" dirty="0">
                <a:solidFill>
                  <a:schemeClr val="accent6">
                    <a:lumMod val="75000"/>
                  </a:schemeClr>
                </a:solidFill>
                <a:latin typeface="Arial" panose="020B0604020202020204" pitchFamily="34" charset="0"/>
                <a:cs typeface="Arial" panose="020B0604020202020204" pitchFamily="34" charset="0"/>
              </a:rPr>
              <a:t>Orden del día</a:t>
            </a:r>
          </a:p>
        </p:txBody>
      </p:sp>
      <p:graphicFrame>
        <p:nvGraphicFramePr>
          <p:cNvPr id="2" name="Tabla 2">
            <a:extLst>
              <a:ext uri="{FF2B5EF4-FFF2-40B4-BE49-F238E27FC236}">
                <a16:creationId xmlns:a16="http://schemas.microsoft.com/office/drawing/2014/main" id="{8640B5CC-0A55-C56A-CA46-0F538E5C18F9}"/>
              </a:ext>
            </a:extLst>
          </p:cNvPr>
          <p:cNvGraphicFramePr>
            <a:graphicFrameLocks noGrp="1"/>
          </p:cNvGraphicFramePr>
          <p:nvPr/>
        </p:nvGraphicFramePr>
        <p:xfrm>
          <a:off x="589949" y="1101200"/>
          <a:ext cx="8579930" cy="4004040"/>
        </p:xfrm>
        <a:graphic>
          <a:graphicData uri="http://schemas.openxmlformats.org/drawingml/2006/table">
            <a:tbl>
              <a:tblPr firstRow="1" bandRow="1">
                <a:tableStyleId>{2D5ABB26-0587-4C30-8999-92F81FD0307C}</a:tableStyleId>
              </a:tblPr>
              <a:tblGrid>
                <a:gridCol w="1074949">
                  <a:extLst>
                    <a:ext uri="{9D8B030D-6E8A-4147-A177-3AD203B41FA5}">
                      <a16:colId xmlns:a16="http://schemas.microsoft.com/office/drawing/2014/main" val="252092197"/>
                    </a:ext>
                  </a:extLst>
                </a:gridCol>
                <a:gridCol w="7504981">
                  <a:extLst>
                    <a:ext uri="{9D8B030D-6E8A-4147-A177-3AD203B41FA5}">
                      <a16:colId xmlns:a16="http://schemas.microsoft.com/office/drawing/2014/main" val="3967723252"/>
                    </a:ext>
                  </a:extLst>
                </a:gridCol>
              </a:tblGrid>
              <a:tr h="0">
                <a:tc>
                  <a:txBody>
                    <a:bodyPr/>
                    <a:lstStyle/>
                    <a:p>
                      <a:r>
                        <a:rPr lang="es-ES" sz="1100" dirty="0">
                          <a:latin typeface="Arial"/>
                          <a:cs typeface="Arial"/>
                        </a:rPr>
                        <a:t>9:20-9:30</a:t>
                      </a:r>
                    </a:p>
                  </a:txBody>
                  <a:tcPr marL="108000" marR="108000" marT="108000" marB="108000">
                    <a:lnL w="12700" cap="flat" cmpd="sng" algn="ctr">
                      <a:solidFill>
                        <a:schemeClr val="accent6"/>
                      </a:solidFill>
                      <a:prstDash val="dot"/>
                      <a:round/>
                      <a:headEnd type="none" w="med" len="med"/>
                      <a:tailEnd type="none" w="med" len="med"/>
                    </a:lnL>
                    <a:lnR w="12700" cap="flat" cmpd="sng" algn="ctr">
                      <a:solidFill>
                        <a:schemeClr val="accent6"/>
                      </a:solid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tcPr>
                </a:tc>
                <a:tc>
                  <a:txBody>
                    <a:bodyPr/>
                    <a:lstStyle/>
                    <a:p>
                      <a:pPr lvl="0" algn="l"/>
                      <a:r>
                        <a:rPr lang="es-ES" sz="1100" dirty="0">
                          <a:latin typeface="Arial"/>
                          <a:cs typeface="Arial"/>
                        </a:rPr>
                        <a:t>Recepción de las personas participantes</a:t>
                      </a:r>
                    </a:p>
                  </a:txBody>
                  <a:tcPr marL="108000" marR="108000" marT="108000" marB="108000">
                    <a:lnL w="12700" cap="flat" cmpd="sng" algn="ctr">
                      <a:solidFill>
                        <a:schemeClr val="accent6"/>
                      </a:solidFill>
                      <a:prstDash val="dot"/>
                      <a:round/>
                      <a:headEnd type="none" w="med" len="med"/>
                      <a:tailEnd type="none" w="med" len="med"/>
                    </a:lnL>
                    <a:lnR w="12700" cap="flat" cmpd="sng" algn="ctr">
                      <a:solidFill>
                        <a:schemeClr val="accent6"/>
                      </a:solid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tcPr>
                </a:tc>
                <a:extLst>
                  <a:ext uri="{0D108BD9-81ED-4DB2-BD59-A6C34878D82A}">
                    <a16:rowId xmlns:a16="http://schemas.microsoft.com/office/drawing/2014/main" val="1505121666"/>
                  </a:ext>
                </a:extLst>
              </a:tr>
              <a:tr h="370840">
                <a:tc>
                  <a:txBody>
                    <a:bodyPr/>
                    <a:lstStyle/>
                    <a:p>
                      <a:r>
                        <a:rPr lang="es-ES" sz="1100" dirty="0">
                          <a:latin typeface="Arial"/>
                          <a:cs typeface="Arial"/>
                        </a:rPr>
                        <a:t>9:30-9:45</a:t>
                      </a:r>
                    </a:p>
                  </a:txBody>
                  <a:tcPr marL="108000" marR="108000" marT="108000" marB="108000">
                    <a:lnL w="12700" cap="flat" cmpd="sng" algn="ctr">
                      <a:solidFill>
                        <a:schemeClr val="accent6"/>
                      </a:solidFill>
                      <a:prstDash val="dot"/>
                      <a:round/>
                      <a:headEnd type="none" w="med" len="med"/>
                      <a:tailEnd type="none" w="med" len="med"/>
                    </a:lnL>
                    <a:lnR w="12700" cap="flat" cmpd="sng" algn="ctr">
                      <a:solidFill>
                        <a:schemeClr val="accent6"/>
                      </a:solid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tcPr>
                </a:tc>
                <a:tc>
                  <a:txBody>
                    <a:bodyPr/>
                    <a:lstStyle/>
                    <a:p>
                      <a:pPr lvl="0" algn="l"/>
                      <a:r>
                        <a:rPr lang="es-ES" sz="1100" dirty="0">
                          <a:latin typeface="Arial"/>
                          <a:cs typeface="Arial"/>
                        </a:rPr>
                        <a:t>Presentación del Taller y de las personas participantes</a:t>
                      </a:r>
                    </a:p>
                  </a:txBody>
                  <a:tcPr marL="108000" marR="108000" marT="108000" marB="108000">
                    <a:lnL w="12700" cap="flat" cmpd="sng" algn="ctr">
                      <a:solidFill>
                        <a:schemeClr val="accent6"/>
                      </a:solidFill>
                      <a:prstDash val="dot"/>
                      <a:round/>
                      <a:headEnd type="none" w="med" len="med"/>
                      <a:tailEnd type="none" w="med" len="med"/>
                    </a:lnL>
                    <a:lnR w="12700" cap="flat" cmpd="sng" algn="ctr">
                      <a:solidFill>
                        <a:schemeClr val="accent6"/>
                      </a:solid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tcPr>
                </a:tc>
                <a:extLst>
                  <a:ext uri="{0D108BD9-81ED-4DB2-BD59-A6C34878D82A}">
                    <a16:rowId xmlns:a16="http://schemas.microsoft.com/office/drawing/2014/main" val="1111402834"/>
                  </a:ext>
                </a:extLst>
              </a:tr>
              <a:tr h="370840">
                <a:tc>
                  <a:txBody>
                    <a:bodyPr/>
                    <a:lstStyle/>
                    <a:p>
                      <a:r>
                        <a:rPr lang="es-ES" sz="1100" dirty="0">
                          <a:latin typeface="Arial"/>
                          <a:cs typeface="Arial"/>
                        </a:rPr>
                        <a:t>9:45-10:30</a:t>
                      </a:r>
                    </a:p>
                  </a:txBody>
                  <a:tcPr marL="108000" marR="108000" marT="108000" marB="108000">
                    <a:lnL w="12700" cap="flat" cmpd="sng" algn="ctr">
                      <a:solidFill>
                        <a:schemeClr val="accent6"/>
                      </a:solidFill>
                      <a:prstDash val="dot"/>
                      <a:round/>
                      <a:headEnd type="none" w="med" len="med"/>
                      <a:tailEnd type="none" w="med" len="med"/>
                    </a:lnL>
                    <a:lnR w="12700" cap="flat" cmpd="sng" algn="ctr">
                      <a:solidFill>
                        <a:schemeClr val="accent6"/>
                      </a:solid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dirty="0">
                          <a:latin typeface="Arial"/>
                          <a:cs typeface="Arial"/>
                        </a:rPr>
                        <a:t>Presentación de los resultados de las Mesas Sectoriales y de Colectivos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100" dirty="0">
                          <a:latin typeface="Arial"/>
                          <a:cs typeface="Arial"/>
                        </a:rPr>
                        <a:t>Reflexión conjunta sobre los resultados de las Mesas Sectoriales y de Colectivos</a:t>
                      </a:r>
                    </a:p>
                  </a:txBody>
                  <a:tcPr marL="108000" marR="108000" marT="108000" marB="108000">
                    <a:lnL w="12700" cap="flat" cmpd="sng" algn="ctr">
                      <a:solidFill>
                        <a:schemeClr val="accent6"/>
                      </a:solidFill>
                      <a:prstDash val="dot"/>
                      <a:round/>
                      <a:headEnd type="none" w="med" len="med"/>
                      <a:tailEnd type="none" w="med" len="med"/>
                    </a:lnL>
                    <a:lnR w="12700" cap="flat" cmpd="sng" algn="ctr">
                      <a:solidFill>
                        <a:schemeClr val="accent6"/>
                      </a:solid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tcPr>
                </a:tc>
                <a:extLst>
                  <a:ext uri="{0D108BD9-81ED-4DB2-BD59-A6C34878D82A}">
                    <a16:rowId xmlns:a16="http://schemas.microsoft.com/office/drawing/2014/main" val="4139487039"/>
                  </a:ext>
                </a:extLst>
              </a:tr>
              <a:tr h="0">
                <a:tc>
                  <a:txBody>
                    <a:bodyPr/>
                    <a:lstStyle/>
                    <a:p>
                      <a:r>
                        <a:rPr lang="es-ES" sz="1100" dirty="0">
                          <a:latin typeface="Arial"/>
                          <a:cs typeface="Arial"/>
                        </a:rPr>
                        <a:t>10:30-11:15</a:t>
                      </a:r>
                    </a:p>
                  </a:txBody>
                  <a:tcPr marL="108000" marR="108000" marT="108000" marB="108000">
                    <a:lnL w="12700" cap="flat" cmpd="sng" algn="ctr">
                      <a:solidFill>
                        <a:schemeClr val="accent6"/>
                      </a:solidFill>
                      <a:prstDash val="dot"/>
                      <a:round/>
                      <a:headEnd type="none" w="med" len="med"/>
                      <a:tailEnd type="none" w="med" len="med"/>
                    </a:lnL>
                    <a:lnR w="12700" cap="flat" cmpd="sng" algn="ctr">
                      <a:solidFill>
                        <a:schemeClr val="accent6"/>
                      </a:solid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tcPr>
                </a:tc>
                <a:tc>
                  <a:txBody>
                    <a:bodyPr/>
                    <a:lstStyle/>
                    <a:p>
                      <a:pPr algn="l"/>
                      <a:r>
                        <a:rPr lang="es-ES" sz="1100" dirty="0">
                          <a:latin typeface="Arial"/>
                          <a:cs typeface="Arial"/>
                        </a:rPr>
                        <a:t>¿Dónde queremos estar en 2027? Definición de una visión 2027 para el territorio Cabañeros-Montes Norte</a:t>
                      </a:r>
                    </a:p>
                  </a:txBody>
                  <a:tcPr marL="108000" marR="108000" marT="108000" marB="108000">
                    <a:lnL w="12700" cap="flat" cmpd="sng" algn="ctr">
                      <a:solidFill>
                        <a:schemeClr val="accent6"/>
                      </a:solidFill>
                      <a:prstDash val="dot"/>
                      <a:round/>
                      <a:headEnd type="none" w="med" len="med"/>
                      <a:tailEnd type="none" w="med" len="med"/>
                    </a:lnL>
                    <a:lnR w="12700" cap="flat" cmpd="sng" algn="ctr">
                      <a:solidFill>
                        <a:schemeClr val="accent6"/>
                      </a:solid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tcPr>
                </a:tc>
                <a:extLst>
                  <a:ext uri="{0D108BD9-81ED-4DB2-BD59-A6C34878D82A}">
                    <a16:rowId xmlns:a16="http://schemas.microsoft.com/office/drawing/2014/main" val="2574431606"/>
                  </a:ext>
                </a:extLst>
              </a:tr>
              <a:tr h="0">
                <a:tc>
                  <a:txBody>
                    <a:bodyPr/>
                    <a:lstStyle/>
                    <a:p>
                      <a:r>
                        <a:rPr lang="es-ES" sz="1100" dirty="0">
                          <a:latin typeface="Arial"/>
                          <a:cs typeface="Arial"/>
                        </a:rPr>
                        <a:t>11:15-11:30</a:t>
                      </a:r>
                    </a:p>
                  </a:txBody>
                  <a:tcPr marL="108000" marR="108000" marT="108000" marB="108000">
                    <a:lnL w="12700" cap="flat" cmpd="sng" algn="ctr">
                      <a:solidFill>
                        <a:schemeClr val="accent6"/>
                      </a:solidFill>
                      <a:prstDash val="dot"/>
                      <a:round/>
                      <a:headEnd type="none" w="med" len="med"/>
                      <a:tailEnd type="none" w="med" len="med"/>
                    </a:lnL>
                    <a:lnR w="12700" cap="flat" cmpd="sng" algn="ctr">
                      <a:solidFill>
                        <a:schemeClr val="accent6"/>
                      </a:solid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tcPr>
                </a:tc>
                <a:tc>
                  <a:txBody>
                    <a:bodyPr/>
                    <a:lstStyle/>
                    <a:p>
                      <a:pPr algn="l"/>
                      <a:r>
                        <a:rPr lang="es-ES" sz="1100" dirty="0">
                          <a:latin typeface="Arial"/>
                          <a:cs typeface="Arial"/>
                        </a:rPr>
                        <a:t>Pausa-café</a:t>
                      </a:r>
                    </a:p>
                  </a:txBody>
                  <a:tcPr marL="108000" marR="108000" marT="108000" marB="108000">
                    <a:lnL w="12700" cap="flat" cmpd="sng" algn="ctr">
                      <a:solidFill>
                        <a:schemeClr val="accent6"/>
                      </a:solidFill>
                      <a:prstDash val="dot"/>
                      <a:round/>
                      <a:headEnd type="none" w="med" len="med"/>
                      <a:tailEnd type="none" w="med" len="med"/>
                    </a:lnL>
                    <a:lnR w="12700" cap="flat" cmpd="sng" algn="ctr">
                      <a:solidFill>
                        <a:schemeClr val="accent6"/>
                      </a:solid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tcPr>
                </a:tc>
                <a:extLst>
                  <a:ext uri="{0D108BD9-81ED-4DB2-BD59-A6C34878D82A}">
                    <a16:rowId xmlns:a16="http://schemas.microsoft.com/office/drawing/2014/main" val="2119845367"/>
                  </a:ext>
                </a:extLst>
              </a:tr>
              <a:tr h="0">
                <a:tc>
                  <a:txBody>
                    <a:bodyPr/>
                    <a:lstStyle/>
                    <a:p>
                      <a:r>
                        <a:rPr lang="es-ES" sz="1100" dirty="0">
                          <a:latin typeface="Arial"/>
                          <a:cs typeface="Arial"/>
                        </a:rPr>
                        <a:t>11:30-12:30</a:t>
                      </a:r>
                    </a:p>
                  </a:txBody>
                  <a:tcPr marL="108000" marR="108000" marT="108000" marB="108000">
                    <a:lnL w="12700" cap="flat" cmpd="sng" algn="ctr">
                      <a:solidFill>
                        <a:schemeClr val="accent6"/>
                      </a:solidFill>
                      <a:prstDash val="dot"/>
                      <a:round/>
                      <a:headEnd type="none" w="med" len="med"/>
                      <a:tailEnd type="none" w="med" len="med"/>
                    </a:lnL>
                    <a:lnR w="12700" cap="flat" cmpd="sng" algn="ctr">
                      <a:solidFill>
                        <a:schemeClr val="accent6"/>
                      </a:solid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tcPr>
                </a:tc>
                <a:tc>
                  <a:txBody>
                    <a:bodyPr/>
                    <a:lstStyle/>
                    <a:p>
                      <a:pPr algn="l"/>
                      <a:r>
                        <a:rPr lang="es-ES" sz="1100" dirty="0">
                          <a:latin typeface="Arial"/>
                          <a:cs typeface="Arial"/>
                        </a:rPr>
                        <a:t>Definición de las prioridades de acción para la EDLP 2023-2027</a:t>
                      </a:r>
                    </a:p>
                  </a:txBody>
                  <a:tcPr marL="108000" marR="108000" marT="108000" marB="108000">
                    <a:lnL w="12700" cap="flat" cmpd="sng" algn="ctr">
                      <a:solidFill>
                        <a:schemeClr val="accent6"/>
                      </a:solidFill>
                      <a:prstDash val="dot"/>
                      <a:round/>
                      <a:headEnd type="none" w="med" len="med"/>
                      <a:tailEnd type="none" w="med" len="med"/>
                    </a:lnL>
                    <a:lnR w="12700" cap="flat" cmpd="sng" algn="ctr">
                      <a:solidFill>
                        <a:schemeClr val="accent6"/>
                      </a:solid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tcPr>
                </a:tc>
                <a:extLst>
                  <a:ext uri="{0D108BD9-81ED-4DB2-BD59-A6C34878D82A}">
                    <a16:rowId xmlns:a16="http://schemas.microsoft.com/office/drawing/2014/main" val="3450828621"/>
                  </a:ext>
                </a:extLst>
              </a:tr>
              <a:tr h="0">
                <a:tc>
                  <a:txBody>
                    <a:bodyPr/>
                    <a:lstStyle/>
                    <a:p>
                      <a:r>
                        <a:rPr lang="es-ES" sz="1100" dirty="0">
                          <a:latin typeface="Arial"/>
                          <a:cs typeface="Arial"/>
                        </a:rPr>
                        <a:t>12:30-13:30</a:t>
                      </a:r>
                    </a:p>
                  </a:txBody>
                  <a:tcPr marL="108000" marR="108000" marT="108000" marB="108000">
                    <a:lnL w="12700" cap="flat" cmpd="sng" algn="ctr">
                      <a:solidFill>
                        <a:schemeClr val="accent6"/>
                      </a:solidFill>
                      <a:prstDash val="dot"/>
                      <a:round/>
                      <a:headEnd type="none" w="med" len="med"/>
                      <a:tailEnd type="none" w="med" len="med"/>
                    </a:lnL>
                    <a:lnR w="12700" cap="flat" cmpd="sng" algn="ctr">
                      <a:solidFill>
                        <a:schemeClr val="accent6"/>
                      </a:solid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tcPr>
                </a:tc>
                <a:tc>
                  <a:txBody>
                    <a:bodyPr/>
                    <a:lstStyle/>
                    <a:p>
                      <a:pPr algn="l"/>
                      <a:r>
                        <a:rPr lang="es-ES" sz="1100" dirty="0">
                          <a:latin typeface="Arial"/>
                          <a:cs typeface="Arial"/>
                        </a:rPr>
                        <a:t>Convirtiendo las prioridades en proyectos transformadores a desarrollar en la EDLP 2023-2027</a:t>
                      </a:r>
                    </a:p>
                  </a:txBody>
                  <a:tcPr marL="108000" marR="108000" marT="108000" marB="108000">
                    <a:lnL w="12700" cap="flat" cmpd="sng" algn="ctr">
                      <a:solidFill>
                        <a:schemeClr val="accent6"/>
                      </a:solidFill>
                      <a:prstDash val="dot"/>
                      <a:round/>
                      <a:headEnd type="none" w="med" len="med"/>
                      <a:tailEnd type="none" w="med" len="med"/>
                    </a:lnL>
                    <a:lnR w="12700" cap="flat" cmpd="sng" algn="ctr">
                      <a:solidFill>
                        <a:schemeClr val="accent6"/>
                      </a:solid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tcPr>
                </a:tc>
                <a:extLst>
                  <a:ext uri="{0D108BD9-81ED-4DB2-BD59-A6C34878D82A}">
                    <a16:rowId xmlns:a16="http://schemas.microsoft.com/office/drawing/2014/main" val="2998102450"/>
                  </a:ext>
                </a:extLst>
              </a:tr>
              <a:tr h="0">
                <a:tc>
                  <a:txBody>
                    <a:bodyPr/>
                    <a:lstStyle/>
                    <a:p>
                      <a:r>
                        <a:rPr lang="es-ES" sz="1100" dirty="0">
                          <a:latin typeface="Arial"/>
                          <a:cs typeface="Arial"/>
                        </a:rPr>
                        <a:t>13:30-13:45</a:t>
                      </a:r>
                    </a:p>
                  </a:txBody>
                  <a:tcPr marL="108000" marR="108000" marT="108000" marB="108000">
                    <a:lnL w="12700" cap="flat" cmpd="sng" algn="ctr">
                      <a:solidFill>
                        <a:schemeClr val="accent6"/>
                      </a:solidFill>
                      <a:prstDash val="dot"/>
                      <a:round/>
                      <a:headEnd type="none" w="med" len="med"/>
                      <a:tailEnd type="none" w="med" len="med"/>
                    </a:lnL>
                    <a:lnR w="12700" cap="flat" cmpd="sng" algn="ctr">
                      <a:solidFill>
                        <a:schemeClr val="accent6"/>
                      </a:solid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tcPr>
                </a:tc>
                <a:tc>
                  <a:txBody>
                    <a:bodyPr/>
                    <a:lstStyle/>
                    <a:p>
                      <a:pPr algn="l"/>
                      <a:r>
                        <a:rPr lang="es-ES" sz="1100" dirty="0">
                          <a:latin typeface="Arial"/>
                          <a:cs typeface="Arial"/>
                        </a:rPr>
                        <a:t>Evaluación y cierre del Taller</a:t>
                      </a:r>
                    </a:p>
                  </a:txBody>
                  <a:tcPr marL="108000" marR="108000" marT="108000" marB="108000">
                    <a:lnL w="12700" cap="flat" cmpd="sng" algn="ctr">
                      <a:solidFill>
                        <a:schemeClr val="accent6"/>
                      </a:solidFill>
                      <a:prstDash val="dot"/>
                      <a:round/>
                      <a:headEnd type="none" w="med" len="med"/>
                      <a:tailEnd type="none" w="med" len="med"/>
                    </a:lnL>
                    <a:lnR w="12700" cap="flat" cmpd="sng" algn="ctr">
                      <a:solidFill>
                        <a:schemeClr val="accent6"/>
                      </a:solid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tcPr>
                </a:tc>
                <a:extLst>
                  <a:ext uri="{0D108BD9-81ED-4DB2-BD59-A6C34878D82A}">
                    <a16:rowId xmlns:a16="http://schemas.microsoft.com/office/drawing/2014/main" val="2648644391"/>
                  </a:ext>
                </a:extLst>
              </a:tr>
              <a:tr h="0">
                <a:tc>
                  <a:txBody>
                    <a:bodyPr/>
                    <a:lstStyle/>
                    <a:p>
                      <a:pPr lvl="0">
                        <a:buNone/>
                      </a:pPr>
                      <a:r>
                        <a:rPr lang="es-ES" sz="1100" dirty="0">
                          <a:latin typeface="Arial"/>
                          <a:cs typeface="Arial"/>
                        </a:rPr>
                        <a:t>13:45-14:15</a:t>
                      </a:r>
                      <a:endParaRPr lang="es-ES" sz="1100" dirty="0">
                        <a:latin typeface="Arial" panose="020B0604020202020204" pitchFamily="34" charset="0"/>
                        <a:cs typeface="Arial" panose="020B0604020202020204" pitchFamily="34" charset="0"/>
                      </a:endParaRPr>
                    </a:p>
                  </a:txBody>
                  <a:tcPr marL="108000" marR="108000" marT="108000" marB="108000">
                    <a:lnL w="12700" cap="flat" cmpd="sng" algn="ctr">
                      <a:solidFill>
                        <a:schemeClr val="accent6"/>
                      </a:solidFill>
                      <a:prstDash val="dot"/>
                      <a:round/>
                      <a:headEnd type="none" w="med" len="med"/>
                      <a:tailEnd type="none" w="med" len="med"/>
                    </a:lnL>
                    <a:lnR w="12700" cap="flat" cmpd="sng" algn="ctr">
                      <a:solidFill>
                        <a:schemeClr val="accent6"/>
                      </a:solid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tcPr>
                </a:tc>
                <a:tc>
                  <a:txBody>
                    <a:bodyPr/>
                    <a:lstStyle/>
                    <a:p>
                      <a:pPr lvl="0" algn="l">
                        <a:buNone/>
                      </a:pPr>
                      <a:r>
                        <a:rPr lang="es-ES" sz="1100" dirty="0">
                          <a:latin typeface="Arial"/>
                          <a:cs typeface="Arial"/>
                        </a:rPr>
                        <a:t>Visita por el Centro Turístico Singular Astronómico</a:t>
                      </a:r>
                      <a:endParaRPr lang="es-ES" sz="1100" dirty="0">
                        <a:latin typeface="Arial" panose="020B0604020202020204" pitchFamily="34" charset="0"/>
                        <a:cs typeface="Arial" panose="020B0604020202020204" pitchFamily="34" charset="0"/>
                      </a:endParaRPr>
                    </a:p>
                  </a:txBody>
                  <a:tcPr marL="108000" marR="108000" marT="108000" marB="108000">
                    <a:lnL w="12700" cap="flat" cmpd="sng" algn="ctr">
                      <a:solidFill>
                        <a:schemeClr val="accent6"/>
                      </a:solidFill>
                      <a:prstDash val="dot"/>
                      <a:round/>
                      <a:headEnd type="none" w="med" len="med"/>
                      <a:tailEnd type="none" w="med" len="med"/>
                    </a:lnL>
                    <a:lnR w="12700" cap="flat" cmpd="sng" algn="ctr">
                      <a:solidFill>
                        <a:schemeClr val="accent6"/>
                      </a:solid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tcPr>
                </a:tc>
                <a:extLst>
                  <a:ext uri="{0D108BD9-81ED-4DB2-BD59-A6C34878D82A}">
                    <a16:rowId xmlns:a16="http://schemas.microsoft.com/office/drawing/2014/main" val="3227821039"/>
                  </a:ext>
                </a:extLst>
              </a:tr>
              <a:tr h="0">
                <a:tc>
                  <a:txBody>
                    <a:bodyPr/>
                    <a:lstStyle/>
                    <a:p>
                      <a:pPr lvl="0">
                        <a:buNone/>
                      </a:pPr>
                      <a:r>
                        <a:rPr lang="es-ES" sz="1100" dirty="0">
                          <a:latin typeface="Arial"/>
                          <a:cs typeface="Arial"/>
                        </a:rPr>
                        <a:t>14:30</a:t>
                      </a:r>
                      <a:endParaRPr lang="es-ES" sz="1100" dirty="0">
                        <a:latin typeface="Arial" panose="020B0604020202020204" pitchFamily="34" charset="0"/>
                        <a:cs typeface="Arial" panose="020B0604020202020204" pitchFamily="34" charset="0"/>
                      </a:endParaRPr>
                    </a:p>
                  </a:txBody>
                  <a:tcPr marL="108000" marR="108000" marT="108000" marB="108000">
                    <a:lnL w="12700" cap="flat" cmpd="sng" algn="ctr">
                      <a:solidFill>
                        <a:schemeClr val="accent6"/>
                      </a:solidFill>
                      <a:prstDash val="dot"/>
                      <a:round/>
                      <a:headEnd type="none" w="med" len="med"/>
                      <a:tailEnd type="none" w="med" len="med"/>
                    </a:lnL>
                    <a:lnR w="12700" cap="flat" cmpd="sng" algn="ctr">
                      <a:solidFill>
                        <a:schemeClr val="accent6"/>
                      </a:solid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tcPr>
                </a:tc>
                <a:tc>
                  <a:txBody>
                    <a:bodyPr/>
                    <a:lstStyle/>
                    <a:p>
                      <a:pPr lvl="0" algn="l">
                        <a:buNone/>
                      </a:pPr>
                      <a:r>
                        <a:rPr lang="es-ES" sz="1100" dirty="0">
                          <a:latin typeface="Arial"/>
                          <a:cs typeface="Arial"/>
                        </a:rPr>
                        <a:t>Comida en </a:t>
                      </a:r>
                      <a:r>
                        <a:rPr lang="es-ES" sz="1100" b="0" i="0" u="none" strike="noStrike" noProof="0" dirty="0">
                          <a:latin typeface="Arial"/>
                        </a:rPr>
                        <a:t>la Posada del Corralón</a:t>
                      </a:r>
                      <a:endParaRPr lang="es-ES" sz="1100" dirty="0">
                        <a:latin typeface="Arial"/>
                        <a:cs typeface="Arial"/>
                      </a:endParaRPr>
                    </a:p>
                  </a:txBody>
                  <a:tcPr marL="108000" marR="108000" marT="108000" marB="108000">
                    <a:lnL w="12700" cap="flat" cmpd="sng" algn="ctr">
                      <a:solidFill>
                        <a:schemeClr val="accent6"/>
                      </a:solidFill>
                      <a:prstDash val="dot"/>
                      <a:round/>
                      <a:headEnd type="none" w="med" len="med"/>
                      <a:tailEnd type="none" w="med" len="med"/>
                    </a:lnL>
                    <a:lnR w="12700" cap="flat" cmpd="sng" algn="ctr">
                      <a:solidFill>
                        <a:schemeClr val="accent6"/>
                      </a:solidFill>
                      <a:prstDash val="dot"/>
                      <a:round/>
                      <a:headEnd type="none" w="med" len="med"/>
                      <a:tailEnd type="none" w="med" len="med"/>
                    </a:lnR>
                    <a:lnT w="12700" cap="flat" cmpd="sng" algn="ctr">
                      <a:solidFill>
                        <a:schemeClr val="accent6"/>
                      </a:solidFill>
                      <a:prstDash val="dot"/>
                      <a:round/>
                      <a:headEnd type="none" w="med" len="med"/>
                      <a:tailEnd type="none" w="med" len="med"/>
                    </a:lnT>
                    <a:lnB w="12700" cap="flat" cmpd="sng" algn="ctr">
                      <a:solidFill>
                        <a:schemeClr val="accent6"/>
                      </a:solidFill>
                      <a:prstDash val="dot"/>
                      <a:round/>
                      <a:headEnd type="none" w="med" len="med"/>
                      <a:tailEnd type="none" w="med" len="med"/>
                    </a:lnB>
                  </a:tcPr>
                </a:tc>
                <a:extLst>
                  <a:ext uri="{0D108BD9-81ED-4DB2-BD59-A6C34878D82A}">
                    <a16:rowId xmlns:a16="http://schemas.microsoft.com/office/drawing/2014/main" val="437896788"/>
                  </a:ext>
                </a:extLst>
              </a:tr>
            </a:tbl>
          </a:graphicData>
        </a:graphic>
      </p:graphicFrame>
    </p:spTree>
    <p:extLst>
      <p:ext uri="{BB962C8B-B14F-4D97-AF65-F5344CB8AC3E}">
        <p14:creationId xmlns:p14="http://schemas.microsoft.com/office/powerpoint/2010/main" val="2143872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13;p16">
            <a:extLst>
              <a:ext uri="{FF2B5EF4-FFF2-40B4-BE49-F238E27FC236}">
                <a16:creationId xmlns:a16="http://schemas.microsoft.com/office/drawing/2014/main" id="{9ABAAF2E-D015-E462-A635-41ECC2407A93}"/>
              </a:ext>
            </a:extLst>
          </p:cNvPr>
          <p:cNvSpPr txBox="1"/>
          <p:nvPr/>
        </p:nvSpPr>
        <p:spPr>
          <a:xfrm>
            <a:off x="553528" y="1415737"/>
            <a:ext cx="8616350" cy="4547358"/>
          </a:xfrm>
          <a:prstGeom prst="rect">
            <a:avLst/>
          </a:prstGeom>
          <a:noFill/>
          <a:ln>
            <a:noFill/>
          </a:ln>
        </p:spPr>
        <p:txBody>
          <a:bodyPr spcFirstLastPara="1" wrap="square" lIns="91400" tIns="45700" rIns="91400" bIns="45700" anchor="t" anchorCtr="0">
            <a:spAutoFit/>
          </a:bodyPr>
          <a:lstStyle>
            <a:defPPr>
              <a:defRPr lang="en-US"/>
            </a:defPPr>
            <a:lvl1pPr marL="180000" lvl="0" indent="-180000" algn="just">
              <a:spcAft>
                <a:spcPts val="300"/>
              </a:spcAft>
              <a:buFont typeface="Arial" panose="020B0604020202020204" pitchFamily="34" charset="0"/>
              <a:buChar char="•"/>
              <a:defRPr sz="1400">
                <a:effectLst/>
                <a:latin typeface="Arial" panose="020B0604020202020204" pitchFamily="34" charset="0"/>
                <a:ea typeface="Calibri" panose="020F0502020204030204" pitchFamily="34" charset="0"/>
                <a:cs typeface="Arial" panose="020B0604020202020204" pitchFamily="34" charset="0"/>
              </a:defRPr>
            </a:lvl1pPr>
          </a:lstStyle>
          <a:p>
            <a:r>
              <a:rPr lang="es-ES" dirty="0"/>
              <a:t>Empleo para las mujeres y atención a cualquier dificultad que les pueda surgir. </a:t>
            </a:r>
          </a:p>
          <a:p>
            <a:r>
              <a:rPr lang="es-ES" dirty="0"/>
              <a:t>Creación de talleres o formaciones específicas adaptadas a las necesidades de las mujeres rurales, es decir, que haya una transmisión de conocimientos.</a:t>
            </a:r>
          </a:p>
          <a:p>
            <a:r>
              <a:rPr lang="es-ES" dirty="0"/>
              <a:t>Formación para ampliar posibilidades que se enfoque a encontrar un empleo y al desarrollo laboral. Recuperación de antiguos oficios y ruptura de géneros en cuanto a la dedicación del mismo.</a:t>
            </a:r>
          </a:p>
          <a:p>
            <a:r>
              <a:rPr lang="es-ES" dirty="0"/>
              <a:t>Implicación del hombre en la idea de igualdad mediante la creación de talleres mixtos.</a:t>
            </a:r>
          </a:p>
          <a:p>
            <a:r>
              <a:rPr lang="es-ES" dirty="0"/>
              <a:t>Medidas de accesibilidad y conciliación del trabajo con la vida personal (crianza, labores del hogar…). </a:t>
            </a:r>
          </a:p>
          <a:p>
            <a:r>
              <a:rPr lang="es-ES" dirty="0"/>
              <a:t>Mejorar la canalización y fluidez de la información sobre las actividades realizadas por el Grupo de Acción Local. Por ejemplo, que exista una persona dedicada a retransmitir la información en cada municipio del territorio.</a:t>
            </a:r>
          </a:p>
          <a:p>
            <a:r>
              <a:rPr lang="es-ES" dirty="0"/>
              <a:t>Recuperación de antiguos oficios. Atención a aquellos que están realizados tradicionalmente por hombres para lograr una equiparación con la mujer. </a:t>
            </a:r>
          </a:p>
          <a:p>
            <a:r>
              <a:rPr lang="es-ES" dirty="0"/>
              <a:t>Fomento de la horticultura local, importancia de la salud y nutrición saludable. Aumento de la conciencia en este aspecto. </a:t>
            </a:r>
          </a:p>
          <a:p>
            <a:r>
              <a:rPr lang="es-ES" dirty="0"/>
              <a:t>Poner en valor la recuperación del empleo rural en actividades para las cuales hay demanda, pero no una formación específica. </a:t>
            </a:r>
          </a:p>
          <a:p>
            <a:r>
              <a:rPr lang="es-ES" dirty="0"/>
              <a:t>Batería de medidas fiscales para que las mujeres jóvenes que se quieran quedar o que vengan desde fuera para acceder a la vivienda. Búsqueda de incentivos para mitigar la despoblación.</a:t>
            </a:r>
          </a:p>
          <a:p>
            <a:endParaRPr lang="es-ES" dirty="0"/>
          </a:p>
        </p:txBody>
      </p:sp>
      <p:sp>
        <p:nvSpPr>
          <p:cNvPr id="3" name="Google Shape;113;p16">
            <a:extLst>
              <a:ext uri="{FF2B5EF4-FFF2-40B4-BE49-F238E27FC236}">
                <a16:creationId xmlns:a16="http://schemas.microsoft.com/office/drawing/2014/main" id="{ACB519CC-0A13-DD78-B18D-D5451280CC1F}"/>
              </a:ext>
            </a:extLst>
          </p:cNvPr>
          <p:cNvSpPr txBox="1"/>
          <p:nvPr/>
        </p:nvSpPr>
        <p:spPr>
          <a:xfrm>
            <a:off x="553528" y="556826"/>
            <a:ext cx="8798943" cy="400069"/>
          </a:xfrm>
          <a:prstGeom prst="rect">
            <a:avLst/>
          </a:prstGeom>
          <a:noFill/>
          <a:ln>
            <a:noFill/>
          </a:ln>
        </p:spPr>
        <p:txBody>
          <a:bodyPr spcFirstLastPara="1" wrap="square" lIns="91400" tIns="45700" rIns="91400" bIns="45700" anchor="t" anchorCtr="0">
            <a:spAutoFit/>
          </a:bodyPr>
          <a:lstStyle/>
          <a:p>
            <a:pPr lvl="0"/>
            <a:r>
              <a:rPr lang="es-ES" sz="2000" dirty="0">
                <a:solidFill>
                  <a:schemeClr val="accent3">
                    <a:lumMod val="75000"/>
                  </a:schemeClr>
                </a:solidFill>
                <a:latin typeface="Arial" panose="020B0604020202020204" pitchFamily="34" charset="0"/>
                <a:cs typeface="Arial" panose="020B0604020202020204" pitchFamily="34" charset="0"/>
              </a:rPr>
              <a:t>MESA DE MUJER</a:t>
            </a:r>
          </a:p>
        </p:txBody>
      </p:sp>
      <p:sp>
        <p:nvSpPr>
          <p:cNvPr id="4" name="Google Shape;113;p16">
            <a:extLst>
              <a:ext uri="{FF2B5EF4-FFF2-40B4-BE49-F238E27FC236}">
                <a16:creationId xmlns:a16="http://schemas.microsoft.com/office/drawing/2014/main" id="{BC1E9CB4-7C4A-16C2-DA11-279B0FDBD28C}"/>
              </a:ext>
            </a:extLst>
          </p:cNvPr>
          <p:cNvSpPr txBox="1"/>
          <p:nvPr/>
        </p:nvSpPr>
        <p:spPr>
          <a:xfrm>
            <a:off x="553528" y="956895"/>
            <a:ext cx="8798943" cy="338514"/>
          </a:xfrm>
          <a:prstGeom prst="rect">
            <a:avLst/>
          </a:prstGeom>
          <a:noFill/>
          <a:ln>
            <a:noFill/>
          </a:ln>
        </p:spPr>
        <p:txBody>
          <a:bodyPr spcFirstLastPara="1" wrap="square" lIns="91400" tIns="45700" rIns="91400" bIns="45700" anchor="t" anchorCtr="0">
            <a:spAutoFit/>
          </a:bodyPr>
          <a:lstStyle/>
          <a:p>
            <a:pPr lvl="0"/>
            <a:r>
              <a:rPr lang="es-ES" sz="1600" dirty="0">
                <a:solidFill>
                  <a:schemeClr val="accent3">
                    <a:lumMod val="75000"/>
                  </a:schemeClr>
                </a:solidFill>
                <a:latin typeface="Arial" panose="020B0604020202020204" pitchFamily="34" charset="0"/>
                <a:cs typeface="Arial" panose="020B0604020202020204" pitchFamily="34" charset="0"/>
              </a:rPr>
              <a:t>Líneas de actuación</a:t>
            </a:r>
          </a:p>
        </p:txBody>
      </p:sp>
    </p:spTree>
    <p:extLst>
      <p:ext uri="{BB962C8B-B14F-4D97-AF65-F5344CB8AC3E}">
        <p14:creationId xmlns:p14="http://schemas.microsoft.com/office/powerpoint/2010/main" val="3639022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13;p16">
            <a:extLst>
              <a:ext uri="{FF2B5EF4-FFF2-40B4-BE49-F238E27FC236}">
                <a16:creationId xmlns:a16="http://schemas.microsoft.com/office/drawing/2014/main" id="{17022DB5-C577-465D-BD57-508F08A0383E}"/>
              </a:ext>
            </a:extLst>
          </p:cNvPr>
          <p:cNvSpPr txBox="1"/>
          <p:nvPr/>
        </p:nvSpPr>
        <p:spPr>
          <a:xfrm>
            <a:off x="553528" y="556826"/>
            <a:ext cx="8798943" cy="400069"/>
          </a:xfrm>
          <a:prstGeom prst="rect">
            <a:avLst/>
          </a:prstGeom>
          <a:noFill/>
          <a:ln>
            <a:noFill/>
          </a:ln>
        </p:spPr>
        <p:txBody>
          <a:bodyPr spcFirstLastPara="1" wrap="square" lIns="91400" tIns="45700" rIns="91400" bIns="45700" anchor="t" anchorCtr="0">
            <a:spAutoFit/>
          </a:bodyPr>
          <a:lstStyle/>
          <a:p>
            <a:pPr lvl="0"/>
            <a:r>
              <a:rPr lang="es-ES" sz="2000" dirty="0">
                <a:solidFill>
                  <a:schemeClr val="accent3">
                    <a:lumMod val="75000"/>
                  </a:schemeClr>
                </a:solidFill>
                <a:latin typeface="Arial" panose="020B0604020202020204" pitchFamily="34" charset="0"/>
                <a:cs typeface="Arial" panose="020B0604020202020204" pitchFamily="34" charset="0"/>
              </a:rPr>
              <a:t>MESA DE AGRICULTURA Y GANADERÍA</a:t>
            </a:r>
          </a:p>
        </p:txBody>
      </p:sp>
      <p:sp>
        <p:nvSpPr>
          <p:cNvPr id="8" name="Google Shape;113;p16">
            <a:extLst>
              <a:ext uri="{FF2B5EF4-FFF2-40B4-BE49-F238E27FC236}">
                <a16:creationId xmlns:a16="http://schemas.microsoft.com/office/drawing/2014/main" id="{9ABAAF2E-D015-E462-A635-41ECC2407A93}"/>
              </a:ext>
            </a:extLst>
          </p:cNvPr>
          <p:cNvSpPr txBox="1"/>
          <p:nvPr/>
        </p:nvSpPr>
        <p:spPr>
          <a:xfrm>
            <a:off x="553527" y="1483611"/>
            <a:ext cx="8798943" cy="2708393"/>
          </a:xfrm>
          <a:prstGeom prst="rect">
            <a:avLst/>
          </a:prstGeom>
          <a:noFill/>
          <a:ln>
            <a:noFill/>
          </a:ln>
        </p:spPr>
        <p:txBody>
          <a:bodyPr spcFirstLastPara="1" wrap="square" lIns="91400" tIns="45700" rIns="91400" bIns="45700" anchor="t" anchorCtr="0">
            <a:spAutoFit/>
          </a:bodyPr>
          <a:lstStyle>
            <a:defPPr>
              <a:defRPr lang="en-US"/>
            </a:defPPr>
            <a:lvl1pPr marL="180000" lvl="0" indent="-180000" algn="just">
              <a:spcAft>
                <a:spcPts val="300"/>
              </a:spcAft>
              <a:buFont typeface="Arial" panose="020B0604020202020204" pitchFamily="34" charset="0"/>
              <a:buChar char="•"/>
              <a:defRPr sz="1400">
                <a:effectLst/>
                <a:latin typeface="Arial" panose="020B0604020202020204" pitchFamily="34" charset="0"/>
                <a:ea typeface="Calibri" panose="020F0502020204030204" pitchFamily="34" charset="0"/>
                <a:cs typeface="Arial" panose="020B0604020202020204" pitchFamily="34" charset="0"/>
              </a:defRPr>
            </a:lvl1pPr>
          </a:lstStyle>
          <a:p>
            <a:r>
              <a:rPr lang="es-ES" dirty="0"/>
              <a:t>Creación de un gabinete de asesoramiento: existencia de una figura que se encargue de realizar gestoría y asesoramiento en materia agrícola y ganadera.</a:t>
            </a:r>
          </a:p>
          <a:p>
            <a:r>
              <a:rPr lang="es-ES" dirty="0"/>
              <a:t>Mayor conocimiento por parte de la ciudadanía del territorio del sector primario.</a:t>
            </a:r>
          </a:p>
          <a:p>
            <a:r>
              <a:rPr lang="es-ES" dirty="0"/>
              <a:t>Fomentar el consumo local en la zona.</a:t>
            </a:r>
          </a:p>
          <a:p>
            <a:r>
              <a:rPr lang="es-ES" dirty="0"/>
              <a:t>Conseguir un consenso por parte de los ganaderos y que no sea necesario vender la materia prima a otras empresas. Actualmente no existe ninguna agrupación de ganaderos. </a:t>
            </a:r>
          </a:p>
          <a:p>
            <a:r>
              <a:rPr lang="es-ES" dirty="0"/>
              <a:t>Desarrollo de talleres formativos. </a:t>
            </a:r>
          </a:p>
          <a:p>
            <a:r>
              <a:rPr lang="es-ES" dirty="0"/>
              <a:t>Mayor conocimiento de las herramientas.</a:t>
            </a:r>
            <a:endParaRPr lang="en-US" dirty="0"/>
          </a:p>
          <a:p>
            <a:r>
              <a:rPr lang="es-ES" dirty="0"/>
              <a:t>Cursos específicos sobre temáticas que sean de interés. Por ejemplo, sobre fitosanitarios.</a:t>
            </a:r>
            <a:endParaRPr lang="en-US" dirty="0"/>
          </a:p>
          <a:p>
            <a:r>
              <a:rPr lang="es-ES" dirty="0"/>
              <a:t>Estudiar a otras cooperativas para analizar que están haciendo bien.</a:t>
            </a:r>
          </a:p>
          <a:p>
            <a:endParaRPr lang="es-ES" dirty="0"/>
          </a:p>
          <a:p>
            <a:endParaRPr lang="es-ES" dirty="0"/>
          </a:p>
        </p:txBody>
      </p:sp>
      <p:sp>
        <p:nvSpPr>
          <p:cNvPr id="3" name="Google Shape;113;p16">
            <a:extLst>
              <a:ext uri="{FF2B5EF4-FFF2-40B4-BE49-F238E27FC236}">
                <a16:creationId xmlns:a16="http://schemas.microsoft.com/office/drawing/2014/main" id="{2C874612-9E88-AE61-F912-B8CDE35BA57D}"/>
              </a:ext>
            </a:extLst>
          </p:cNvPr>
          <p:cNvSpPr txBox="1"/>
          <p:nvPr/>
        </p:nvSpPr>
        <p:spPr>
          <a:xfrm>
            <a:off x="553527" y="956895"/>
            <a:ext cx="8798943" cy="338514"/>
          </a:xfrm>
          <a:prstGeom prst="rect">
            <a:avLst/>
          </a:prstGeom>
          <a:noFill/>
          <a:ln>
            <a:noFill/>
          </a:ln>
        </p:spPr>
        <p:txBody>
          <a:bodyPr spcFirstLastPara="1" wrap="square" lIns="91400" tIns="45700" rIns="91400" bIns="45700" anchor="t" anchorCtr="0">
            <a:spAutoFit/>
          </a:bodyPr>
          <a:lstStyle/>
          <a:p>
            <a:pPr lvl="0"/>
            <a:r>
              <a:rPr lang="es-ES" sz="1600" dirty="0">
                <a:solidFill>
                  <a:schemeClr val="accent3">
                    <a:lumMod val="75000"/>
                  </a:schemeClr>
                </a:solidFill>
                <a:latin typeface="Arial" panose="020B0604020202020204" pitchFamily="34" charset="0"/>
                <a:cs typeface="Arial" panose="020B0604020202020204" pitchFamily="34" charset="0"/>
              </a:rPr>
              <a:t>Líneas de actuación</a:t>
            </a:r>
          </a:p>
        </p:txBody>
      </p:sp>
    </p:spTree>
    <p:extLst>
      <p:ext uri="{BB962C8B-B14F-4D97-AF65-F5344CB8AC3E}">
        <p14:creationId xmlns:p14="http://schemas.microsoft.com/office/powerpoint/2010/main" val="3119715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13;p16">
            <a:extLst>
              <a:ext uri="{FF2B5EF4-FFF2-40B4-BE49-F238E27FC236}">
                <a16:creationId xmlns:a16="http://schemas.microsoft.com/office/drawing/2014/main" id="{9ABAAF2E-D015-E462-A635-41ECC2407A93}"/>
              </a:ext>
            </a:extLst>
          </p:cNvPr>
          <p:cNvSpPr txBox="1"/>
          <p:nvPr/>
        </p:nvSpPr>
        <p:spPr>
          <a:xfrm>
            <a:off x="553527" y="1356964"/>
            <a:ext cx="8616350" cy="4293443"/>
          </a:xfrm>
          <a:prstGeom prst="rect">
            <a:avLst/>
          </a:prstGeom>
          <a:noFill/>
          <a:ln>
            <a:noFill/>
          </a:ln>
        </p:spPr>
        <p:txBody>
          <a:bodyPr spcFirstLastPara="1" wrap="square" lIns="91400" tIns="45700" rIns="91400" bIns="45700" anchor="t" anchorCtr="0">
            <a:spAutoFit/>
          </a:bodyPr>
          <a:lstStyle>
            <a:defPPr>
              <a:defRPr lang="en-US"/>
            </a:defPPr>
            <a:lvl1pPr marL="180000" lvl="0" indent="-180000" algn="just">
              <a:spcAft>
                <a:spcPts val="300"/>
              </a:spcAft>
              <a:buFont typeface="Arial" panose="020B0604020202020204" pitchFamily="34" charset="0"/>
              <a:buChar char="•"/>
              <a:defRPr sz="1400">
                <a:effectLst/>
                <a:latin typeface="Arial" panose="020B0604020202020204" pitchFamily="34" charset="0"/>
                <a:ea typeface="Calibri" panose="020F0502020204030204" pitchFamily="34" charset="0"/>
                <a:cs typeface="Arial" panose="020B0604020202020204" pitchFamily="34" charset="0"/>
              </a:defRPr>
            </a:lvl1pPr>
          </a:lstStyle>
          <a:p>
            <a:r>
              <a:rPr lang="es-ES" dirty="0"/>
              <a:t>Programa de formación en materia de gestión de subvenciones LEADER y otras subvenciones para las gestorías, los/as empresarios/as u otros agentes interesados. Conseguir una profesionalización para gestionar las ayudas. </a:t>
            </a:r>
          </a:p>
          <a:p>
            <a:r>
              <a:rPr lang="es-ES" dirty="0"/>
              <a:t>Hacer jornadas que incluyan a todas y todos para fomentar el sentimiento de identidad (niñas y niños, actividades que puedan incluir a personas de diferentes municipios (talleres de encaje, cultura, deporte, campamentos, convivencias, creación de olimpiadas…).</a:t>
            </a:r>
          </a:p>
          <a:p>
            <a:r>
              <a:rPr lang="es-ES" dirty="0"/>
              <a:t>Falta de oportunidades de ocio para las personas jóvenes. </a:t>
            </a:r>
          </a:p>
          <a:p>
            <a:r>
              <a:rPr lang="es-ES" dirty="0"/>
              <a:t>Mejora de las carreteras para mejorar la movilidad de la ciudadanía. Transporte público bajo demanda. </a:t>
            </a:r>
          </a:p>
          <a:p>
            <a:r>
              <a:rPr lang="es-ES" dirty="0"/>
              <a:t>En cuanto al empleo, hay personas que abandonan los pueblos porque no hay trabajo. Hay cursos que se quedan vacíos, por ejemplo, de albañilería, aunque sean remunerados. En los pueblos hay trabajo, pero las personas jóvenes quieren dedicarse a otros sectores. </a:t>
            </a:r>
          </a:p>
          <a:p>
            <a:r>
              <a:rPr lang="es-ES" dirty="0"/>
              <a:t>Crear proyectos conjuntos para todos los municipios del territorio. </a:t>
            </a:r>
          </a:p>
          <a:p>
            <a:r>
              <a:rPr lang="es-ES" dirty="0"/>
              <a:t>Olimpiada con periodicidad y cambiando de pueblos (mezcla cultura y deporte). </a:t>
            </a:r>
          </a:p>
          <a:p>
            <a:r>
              <a:rPr lang="es-ES" dirty="0"/>
              <a:t>Políticas municipales que incentiven que las personas se queden en los pueblos: vivienda, casas abandonadas que se vuelvan a retomar, incentivos fiscales… En definitiva, premiar a la gente joven que se queda o personas de grandes ciudades que vengan. Promocionar lo anterior mediante información. </a:t>
            </a:r>
          </a:p>
          <a:p>
            <a:endParaRPr lang="es-ES" dirty="0"/>
          </a:p>
        </p:txBody>
      </p:sp>
      <p:sp>
        <p:nvSpPr>
          <p:cNvPr id="3" name="Google Shape;113;p16">
            <a:extLst>
              <a:ext uri="{FF2B5EF4-FFF2-40B4-BE49-F238E27FC236}">
                <a16:creationId xmlns:a16="http://schemas.microsoft.com/office/drawing/2014/main" id="{9739B03D-64CD-1DEA-32C6-23B49B0772FF}"/>
              </a:ext>
            </a:extLst>
          </p:cNvPr>
          <p:cNvSpPr txBox="1"/>
          <p:nvPr/>
        </p:nvSpPr>
        <p:spPr>
          <a:xfrm>
            <a:off x="553527" y="556826"/>
            <a:ext cx="8798943" cy="400069"/>
          </a:xfrm>
          <a:prstGeom prst="rect">
            <a:avLst/>
          </a:prstGeom>
          <a:noFill/>
          <a:ln>
            <a:noFill/>
          </a:ln>
        </p:spPr>
        <p:txBody>
          <a:bodyPr spcFirstLastPara="1" wrap="square" lIns="91400" tIns="45700" rIns="91400" bIns="45700" anchor="t" anchorCtr="0">
            <a:spAutoFit/>
          </a:bodyPr>
          <a:lstStyle/>
          <a:p>
            <a:pPr lvl="0"/>
            <a:r>
              <a:rPr lang="es-ES" sz="2000" dirty="0">
                <a:solidFill>
                  <a:schemeClr val="accent3">
                    <a:lumMod val="75000"/>
                  </a:schemeClr>
                </a:solidFill>
                <a:latin typeface="Arial" panose="020B0604020202020204" pitchFamily="34" charset="0"/>
                <a:cs typeface="Arial" panose="020B0604020202020204" pitchFamily="34" charset="0"/>
              </a:rPr>
              <a:t>MESA DE SECTOR PÚBLICO</a:t>
            </a:r>
          </a:p>
        </p:txBody>
      </p:sp>
      <p:sp>
        <p:nvSpPr>
          <p:cNvPr id="4" name="Google Shape;113;p16">
            <a:extLst>
              <a:ext uri="{FF2B5EF4-FFF2-40B4-BE49-F238E27FC236}">
                <a16:creationId xmlns:a16="http://schemas.microsoft.com/office/drawing/2014/main" id="{473B0454-F876-A548-AB2B-FFD442D5E87D}"/>
              </a:ext>
            </a:extLst>
          </p:cNvPr>
          <p:cNvSpPr txBox="1"/>
          <p:nvPr/>
        </p:nvSpPr>
        <p:spPr>
          <a:xfrm>
            <a:off x="553527" y="956895"/>
            <a:ext cx="8798943" cy="338514"/>
          </a:xfrm>
          <a:prstGeom prst="rect">
            <a:avLst/>
          </a:prstGeom>
          <a:noFill/>
          <a:ln>
            <a:noFill/>
          </a:ln>
        </p:spPr>
        <p:txBody>
          <a:bodyPr spcFirstLastPara="1" wrap="square" lIns="91400" tIns="45700" rIns="91400" bIns="45700" anchor="t" anchorCtr="0">
            <a:spAutoFit/>
          </a:bodyPr>
          <a:lstStyle/>
          <a:p>
            <a:pPr lvl="0"/>
            <a:r>
              <a:rPr lang="es-ES" sz="1600" dirty="0">
                <a:solidFill>
                  <a:schemeClr val="accent3">
                    <a:lumMod val="75000"/>
                  </a:schemeClr>
                </a:solidFill>
                <a:latin typeface="Arial" panose="020B0604020202020204" pitchFamily="34" charset="0"/>
                <a:cs typeface="Arial" panose="020B0604020202020204" pitchFamily="34" charset="0"/>
              </a:rPr>
              <a:t>Líneas de actuación</a:t>
            </a:r>
          </a:p>
        </p:txBody>
      </p:sp>
    </p:spTree>
    <p:extLst>
      <p:ext uri="{BB962C8B-B14F-4D97-AF65-F5344CB8AC3E}">
        <p14:creationId xmlns:p14="http://schemas.microsoft.com/office/powerpoint/2010/main" val="1570815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13;p16">
            <a:extLst>
              <a:ext uri="{FF2B5EF4-FFF2-40B4-BE49-F238E27FC236}">
                <a16:creationId xmlns:a16="http://schemas.microsoft.com/office/drawing/2014/main" id="{9ABAAF2E-D015-E462-A635-41ECC2407A93}"/>
              </a:ext>
            </a:extLst>
          </p:cNvPr>
          <p:cNvSpPr txBox="1"/>
          <p:nvPr/>
        </p:nvSpPr>
        <p:spPr>
          <a:xfrm>
            <a:off x="608613" y="1449714"/>
            <a:ext cx="8616350" cy="4785885"/>
          </a:xfrm>
          <a:prstGeom prst="rect">
            <a:avLst/>
          </a:prstGeom>
          <a:noFill/>
          <a:ln>
            <a:noFill/>
          </a:ln>
        </p:spPr>
        <p:txBody>
          <a:bodyPr spcFirstLastPara="1" wrap="square" lIns="91400" tIns="45700" rIns="91400" bIns="45700" anchor="t" anchorCtr="0">
            <a:spAutoFit/>
          </a:bodyPr>
          <a:lstStyle>
            <a:defPPr>
              <a:defRPr lang="en-US"/>
            </a:defPPr>
            <a:lvl1pPr marL="180000" lvl="0" indent="-180000" algn="just">
              <a:spcAft>
                <a:spcPts val="300"/>
              </a:spcAft>
              <a:buFont typeface="Arial" panose="020B0604020202020204" pitchFamily="34" charset="0"/>
              <a:buChar char="•"/>
              <a:defRPr sz="1400">
                <a:effectLst/>
                <a:latin typeface="Arial" panose="020B0604020202020204" pitchFamily="34" charset="0"/>
                <a:ea typeface="Calibri" panose="020F0502020204030204" pitchFamily="34" charset="0"/>
                <a:cs typeface="Arial" panose="020B0604020202020204" pitchFamily="34" charset="0"/>
              </a:defRPr>
            </a:lvl1pPr>
          </a:lstStyle>
          <a:p>
            <a:r>
              <a:rPr lang="es-ES" dirty="0"/>
              <a:t>Mejorar la atención a la gente mayor desde las instituciones y empresas, por ejemplo, en las entidades bancarias (tener un mejor acceso presencial). </a:t>
            </a:r>
          </a:p>
          <a:p>
            <a:r>
              <a:rPr lang="es-ES" dirty="0"/>
              <a:t>Mejorar los servicios de salud, ya que con la pérdida de población ven que hay un empeoramiento de la calidad y cantidad de los servicios (desde la COVID, las y los médicos cada vez van menos a los pueblos). Se podría garantizar un transporte público y vehículos adaptados. </a:t>
            </a:r>
          </a:p>
          <a:p>
            <a:r>
              <a:rPr lang="es-ES" dirty="0"/>
              <a:t>Existencia de población envejecida, las personas jóvenes no quieren quedarse ya que hay pocas oportunidades de empleo y servicios. </a:t>
            </a:r>
          </a:p>
          <a:p>
            <a:r>
              <a:rPr lang="es-ES" dirty="0"/>
              <a:t>Mejorar la visibilidad para las personas con discapacidad. Se requiere protección y un espacio para que puedan tener ocio estas personas. Acciones de educación e integración y/o creación de asociaciones. Creación de proyectos para empoderar y visibilizar a este colectivo a través del arte. </a:t>
            </a:r>
          </a:p>
          <a:p>
            <a:r>
              <a:rPr lang="es-ES" dirty="0"/>
              <a:t>Campañas de promoción para aumentar el sentimiento de pertenencia al territorio, hay una creencia general de que la vida rural no está bien vista y está más premiado salir fuera de la provincia o de la comunidad autónoma. </a:t>
            </a:r>
          </a:p>
          <a:p>
            <a:r>
              <a:rPr lang="es-ES" dirty="0"/>
              <a:t>Poner como eje transversal a todos los proyectos la visibilidad hacia el colectivo de personas con diversidad (cláusulas sociales).</a:t>
            </a:r>
            <a:endParaRPr lang="en-US" dirty="0"/>
          </a:p>
          <a:p>
            <a:r>
              <a:rPr lang="es-ES" dirty="0"/>
              <a:t>Campaña de orgullo rural.</a:t>
            </a:r>
            <a:endParaRPr lang="en-US" dirty="0"/>
          </a:p>
          <a:p>
            <a:r>
              <a:rPr lang="es-ES" dirty="0"/>
              <a:t>Diagnóstico de las necesidades del sector e información a las personas responsables y potenciar los Recursos Humanos.</a:t>
            </a:r>
            <a:endParaRPr lang="en-US" dirty="0"/>
          </a:p>
          <a:p>
            <a:r>
              <a:rPr lang="es-ES" dirty="0"/>
              <a:t>Potenciar el personal. Servicios de cercanía. </a:t>
            </a:r>
          </a:p>
          <a:p>
            <a:r>
              <a:rPr lang="es-ES" dirty="0"/>
              <a:t>Campaña optimista contra el miedo al emprendimiento.</a:t>
            </a:r>
          </a:p>
        </p:txBody>
      </p:sp>
      <p:sp>
        <p:nvSpPr>
          <p:cNvPr id="3" name="Google Shape;113;p16">
            <a:extLst>
              <a:ext uri="{FF2B5EF4-FFF2-40B4-BE49-F238E27FC236}">
                <a16:creationId xmlns:a16="http://schemas.microsoft.com/office/drawing/2014/main" id="{A9B0DC01-F455-1D3C-D772-7B525F645191}"/>
              </a:ext>
            </a:extLst>
          </p:cNvPr>
          <p:cNvSpPr txBox="1"/>
          <p:nvPr/>
        </p:nvSpPr>
        <p:spPr>
          <a:xfrm>
            <a:off x="553528" y="556826"/>
            <a:ext cx="8798943" cy="400069"/>
          </a:xfrm>
          <a:prstGeom prst="rect">
            <a:avLst/>
          </a:prstGeom>
          <a:noFill/>
          <a:ln>
            <a:noFill/>
          </a:ln>
        </p:spPr>
        <p:txBody>
          <a:bodyPr spcFirstLastPara="1" wrap="square" lIns="91400" tIns="45700" rIns="91400" bIns="45700" anchor="t" anchorCtr="0">
            <a:spAutoFit/>
          </a:bodyPr>
          <a:lstStyle/>
          <a:p>
            <a:pPr lvl="0"/>
            <a:r>
              <a:rPr lang="es-ES" sz="2000" dirty="0">
                <a:solidFill>
                  <a:schemeClr val="accent3">
                    <a:lumMod val="75000"/>
                  </a:schemeClr>
                </a:solidFill>
                <a:latin typeface="Arial" panose="020B0604020202020204" pitchFamily="34" charset="0"/>
                <a:cs typeface="Arial" panose="020B0604020202020204" pitchFamily="34" charset="0"/>
              </a:rPr>
              <a:t>MESA SOCIAL Y ASISTENCIAL </a:t>
            </a:r>
          </a:p>
        </p:txBody>
      </p:sp>
      <p:sp>
        <p:nvSpPr>
          <p:cNvPr id="4" name="Google Shape;113;p16">
            <a:extLst>
              <a:ext uri="{FF2B5EF4-FFF2-40B4-BE49-F238E27FC236}">
                <a16:creationId xmlns:a16="http://schemas.microsoft.com/office/drawing/2014/main" id="{16A5C35D-AD9E-3700-2709-F6212BDE27B4}"/>
              </a:ext>
            </a:extLst>
          </p:cNvPr>
          <p:cNvSpPr txBox="1"/>
          <p:nvPr/>
        </p:nvSpPr>
        <p:spPr>
          <a:xfrm>
            <a:off x="553528" y="956895"/>
            <a:ext cx="8798943" cy="338514"/>
          </a:xfrm>
          <a:prstGeom prst="rect">
            <a:avLst/>
          </a:prstGeom>
          <a:noFill/>
          <a:ln>
            <a:noFill/>
          </a:ln>
        </p:spPr>
        <p:txBody>
          <a:bodyPr spcFirstLastPara="1" wrap="square" lIns="91400" tIns="45700" rIns="91400" bIns="45700" anchor="t" anchorCtr="0">
            <a:spAutoFit/>
          </a:bodyPr>
          <a:lstStyle/>
          <a:p>
            <a:pPr lvl="0"/>
            <a:r>
              <a:rPr lang="es-ES" sz="1600" dirty="0">
                <a:solidFill>
                  <a:schemeClr val="accent3">
                    <a:lumMod val="75000"/>
                  </a:schemeClr>
                </a:solidFill>
                <a:latin typeface="Arial" panose="020B0604020202020204" pitchFamily="34" charset="0"/>
                <a:cs typeface="Arial" panose="020B0604020202020204" pitchFamily="34" charset="0"/>
              </a:rPr>
              <a:t>Líneas de actuación</a:t>
            </a:r>
          </a:p>
        </p:txBody>
      </p:sp>
    </p:spTree>
    <p:extLst>
      <p:ext uri="{BB962C8B-B14F-4D97-AF65-F5344CB8AC3E}">
        <p14:creationId xmlns:p14="http://schemas.microsoft.com/office/powerpoint/2010/main" val="1802983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13;p16">
            <a:extLst>
              <a:ext uri="{FF2B5EF4-FFF2-40B4-BE49-F238E27FC236}">
                <a16:creationId xmlns:a16="http://schemas.microsoft.com/office/drawing/2014/main" id="{9ABAAF2E-D015-E462-A635-41ECC2407A93}"/>
              </a:ext>
            </a:extLst>
          </p:cNvPr>
          <p:cNvSpPr txBox="1"/>
          <p:nvPr/>
        </p:nvSpPr>
        <p:spPr>
          <a:xfrm>
            <a:off x="553528" y="1356964"/>
            <a:ext cx="8616350" cy="4832052"/>
          </a:xfrm>
          <a:prstGeom prst="rect">
            <a:avLst/>
          </a:prstGeom>
          <a:noFill/>
          <a:ln>
            <a:noFill/>
          </a:ln>
        </p:spPr>
        <p:txBody>
          <a:bodyPr spcFirstLastPara="1" wrap="square" lIns="91400" tIns="45700" rIns="91400" bIns="45700" anchor="t" anchorCtr="0">
            <a:spAutoFit/>
          </a:bodyPr>
          <a:lstStyle>
            <a:defPPr>
              <a:defRPr lang="en-US"/>
            </a:defPPr>
            <a:lvl1pPr marL="285750" indent="-285750" algn="just">
              <a:spcAft>
                <a:spcPts val="300"/>
              </a:spcAft>
              <a:buFont typeface="Arial" panose="020B0604020202020204" pitchFamily="34" charset="0"/>
              <a:buChar char="•"/>
              <a:defRPr sz="1400">
                <a:effectLst/>
                <a:latin typeface="Arial"/>
                <a:ea typeface="Calibri" panose="020F0502020204030204" pitchFamily="34" charset="0"/>
                <a:cs typeface="Arial"/>
              </a:defRPr>
            </a:lvl1pPr>
          </a:lstStyle>
          <a:p>
            <a:pPr marL="180000" indent="-180000"/>
            <a:r>
              <a:rPr lang="es-ES" sz="1300" dirty="0"/>
              <a:t>Fomento del </a:t>
            </a:r>
            <a:r>
              <a:rPr lang="es-ES" sz="1300" dirty="0">
                <a:latin typeface="Arial" panose="020B0604020202020204" pitchFamily="34" charset="0"/>
                <a:cs typeface="Arial" panose="020B0604020202020204" pitchFamily="34" charset="0"/>
              </a:rPr>
              <a:t>patrimonio</a:t>
            </a:r>
            <a:r>
              <a:rPr lang="es-ES" sz="1300" dirty="0"/>
              <a:t> natural que tenemos mediante medios disponibles de comunicación: radio, televisión, prensa, redes sociales… Se pueden crear unidades didácticas.</a:t>
            </a:r>
          </a:p>
          <a:p>
            <a:pPr marL="180000" indent="-180000"/>
            <a:r>
              <a:rPr lang="es-ES" sz="1300" dirty="0"/>
              <a:t>Potenciación de la mujer rural y el emprendimiento. </a:t>
            </a:r>
          </a:p>
          <a:p>
            <a:pPr marL="180000" indent="-180000"/>
            <a:r>
              <a:rPr lang="es-ES" sz="1300" dirty="0"/>
              <a:t>Realizar una guía actualizada sobre actividades, en la que pueden participar los diferentes centros de Entreparques.</a:t>
            </a:r>
          </a:p>
          <a:p>
            <a:pPr marL="180000" indent="-180000"/>
            <a:r>
              <a:rPr lang="es-ES" sz="1300" dirty="0"/>
              <a:t>Formaciones (unidades didácticas) en competencias digitales. También para las y los docentes. </a:t>
            </a:r>
          </a:p>
          <a:p>
            <a:pPr marL="180000" indent="-180000"/>
            <a:r>
              <a:rPr lang="es-ES" sz="1300" dirty="0"/>
              <a:t>Seguir con los talleres que se han realizado en el parque de Cabañeros. </a:t>
            </a:r>
          </a:p>
          <a:p>
            <a:pPr marL="180000" indent="-180000"/>
            <a:r>
              <a:rPr lang="es-ES" sz="1300" dirty="0"/>
              <a:t>Dar continuidad a los proyectos que se han realizado: Igualdad, Sostenibilidad y Emprendimiento, entre otros.</a:t>
            </a:r>
          </a:p>
          <a:p>
            <a:pPr marL="180000" indent="-180000"/>
            <a:r>
              <a:rPr lang="es-ES" sz="1300" dirty="0"/>
              <a:t>Fomentar el ocio saludable (problemática común en todo el territorio).</a:t>
            </a:r>
          </a:p>
          <a:p>
            <a:pPr marL="180000" indent="-180000"/>
            <a:r>
              <a:rPr lang="es-ES" sz="1300" dirty="0"/>
              <a:t>Talleres en nuevas tecnologías, no solo robótica y programación. Formaciones en impresión 3D (STEM). Proyecto que busque aplicar estos conocimientos y recursos en el territorio.</a:t>
            </a:r>
          </a:p>
          <a:p>
            <a:pPr marL="180000" indent="-180000"/>
            <a:r>
              <a:rPr lang="es-ES" sz="1300" dirty="0"/>
              <a:t>Seguir incentivando el emprendimiento mediante los talleres, las actividades y las ferias que se han realizado hasta ahora. </a:t>
            </a:r>
          </a:p>
          <a:p>
            <a:pPr marL="180000" indent="-180000"/>
            <a:r>
              <a:rPr lang="es-ES" sz="1300" dirty="0" err="1"/>
              <a:t>Entreparques</a:t>
            </a:r>
            <a:r>
              <a:rPr lang="es-ES" sz="1300" dirty="0"/>
              <a:t> debe buscar focos de empleo para así lograr que la población y la juventud se asiente en el territorio. El Grupo de Acción Local puede ser un generador de sinergias y contactos entre las y los jóvenes formados/as y las empresas que se encuentren en búsqueda de nuevo personal o estudiantes en prácticas. </a:t>
            </a:r>
          </a:p>
          <a:p>
            <a:pPr marL="180000" indent="-180000"/>
            <a:r>
              <a:rPr lang="es-ES" sz="1300" dirty="0"/>
              <a:t>Potenciar las formaciones también para las familias de los y las estudiantes. </a:t>
            </a:r>
          </a:p>
          <a:p>
            <a:pPr marL="180000" indent="-180000"/>
            <a:r>
              <a:rPr lang="es-ES" sz="1300" dirty="0"/>
              <a:t>Apoyar una línea de talleres sobre patrimonio natural y preocupación sobre el cambio climático. También sobre costumbres y tradiciones que se están perdiendo que tienen valor.</a:t>
            </a:r>
          </a:p>
          <a:p>
            <a:pPr marL="180000" indent="-180000"/>
            <a:r>
              <a:rPr lang="es-ES" sz="1300" dirty="0"/>
              <a:t>Radios escolares como divulgación. </a:t>
            </a:r>
          </a:p>
          <a:p>
            <a:pPr marL="180000" indent="-180000"/>
            <a:r>
              <a:rPr lang="es-ES" sz="1300" dirty="0"/>
              <a:t>Los grupos y talleres en transformación digital son herramientas esenciales que se tienen que mantener.</a:t>
            </a:r>
          </a:p>
        </p:txBody>
      </p:sp>
      <p:sp>
        <p:nvSpPr>
          <p:cNvPr id="2" name="Google Shape;113;p16">
            <a:extLst>
              <a:ext uri="{FF2B5EF4-FFF2-40B4-BE49-F238E27FC236}">
                <a16:creationId xmlns:a16="http://schemas.microsoft.com/office/drawing/2014/main" id="{5FC51191-F7B2-CC82-6A3E-D5D0E881D61F}"/>
              </a:ext>
            </a:extLst>
          </p:cNvPr>
          <p:cNvSpPr txBox="1"/>
          <p:nvPr/>
        </p:nvSpPr>
        <p:spPr>
          <a:xfrm>
            <a:off x="553528" y="556826"/>
            <a:ext cx="8798943" cy="400069"/>
          </a:xfrm>
          <a:prstGeom prst="rect">
            <a:avLst/>
          </a:prstGeom>
          <a:noFill/>
          <a:ln>
            <a:noFill/>
          </a:ln>
        </p:spPr>
        <p:txBody>
          <a:bodyPr spcFirstLastPara="1" wrap="square" lIns="91400" tIns="45700" rIns="91400" bIns="45700" anchor="t" anchorCtr="0">
            <a:spAutoFit/>
          </a:bodyPr>
          <a:lstStyle/>
          <a:p>
            <a:pPr lvl="0"/>
            <a:r>
              <a:rPr lang="es-ES" sz="2000" dirty="0">
                <a:solidFill>
                  <a:schemeClr val="accent3">
                    <a:lumMod val="75000"/>
                  </a:schemeClr>
                </a:solidFill>
                <a:latin typeface="Arial" panose="020B0604020202020204" pitchFamily="34" charset="0"/>
                <a:cs typeface="Arial" panose="020B0604020202020204" pitchFamily="34" charset="0"/>
              </a:rPr>
              <a:t>MESA DE EDUCACIÓN</a:t>
            </a:r>
          </a:p>
        </p:txBody>
      </p:sp>
      <p:sp>
        <p:nvSpPr>
          <p:cNvPr id="3" name="Google Shape;113;p16">
            <a:extLst>
              <a:ext uri="{FF2B5EF4-FFF2-40B4-BE49-F238E27FC236}">
                <a16:creationId xmlns:a16="http://schemas.microsoft.com/office/drawing/2014/main" id="{F5D02E5D-0B65-9430-026A-D6B731733481}"/>
              </a:ext>
            </a:extLst>
          </p:cNvPr>
          <p:cNvSpPr txBox="1"/>
          <p:nvPr/>
        </p:nvSpPr>
        <p:spPr>
          <a:xfrm>
            <a:off x="553528" y="956895"/>
            <a:ext cx="8798943" cy="338514"/>
          </a:xfrm>
          <a:prstGeom prst="rect">
            <a:avLst/>
          </a:prstGeom>
          <a:noFill/>
          <a:ln>
            <a:noFill/>
          </a:ln>
        </p:spPr>
        <p:txBody>
          <a:bodyPr spcFirstLastPara="1" wrap="square" lIns="91400" tIns="45700" rIns="91400" bIns="45700" anchor="t" anchorCtr="0">
            <a:spAutoFit/>
          </a:bodyPr>
          <a:lstStyle/>
          <a:p>
            <a:pPr lvl="0"/>
            <a:r>
              <a:rPr lang="es-ES" sz="1600" dirty="0">
                <a:solidFill>
                  <a:schemeClr val="accent3">
                    <a:lumMod val="75000"/>
                  </a:schemeClr>
                </a:solidFill>
                <a:latin typeface="Arial" panose="020B0604020202020204" pitchFamily="34" charset="0"/>
                <a:cs typeface="Arial" panose="020B0604020202020204" pitchFamily="34" charset="0"/>
              </a:rPr>
              <a:t>Líneas de actuación</a:t>
            </a:r>
          </a:p>
        </p:txBody>
      </p:sp>
    </p:spTree>
    <p:extLst>
      <p:ext uri="{BB962C8B-B14F-4D97-AF65-F5344CB8AC3E}">
        <p14:creationId xmlns:p14="http://schemas.microsoft.com/office/powerpoint/2010/main" val="1929326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13;p16">
            <a:extLst>
              <a:ext uri="{FF2B5EF4-FFF2-40B4-BE49-F238E27FC236}">
                <a16:creationId xmlns:a16="http://schemas.microsoft.com/office/drawing/2014/main" id="{9ABAAF2E-D015-E462-A635-41ECC2407A93}"/>
              </a:ext>
            </a:extLst>
          </p:cNvPr>
          <p:cNvSpPr txBox="1"/>
          <p:nvPr/>
        </p:nvSpPr>
        <p:spPr>
          <a:xfrm>
            <a:off x="553528" y="1356964"/>
            <a:ext cx="8616350" cy="5763076"/>
          </a:xfrm>
          <a:prstGeom prst="rect">
            <a:avLst/>
          </a:prstGeom>
          <a:noFill/>
          <a:ln>
            <a:noFill/>
          </a:ln>
        </p:spPr>
        <p:txBody>
          <a:bodyPr spcFirstLastPara="1" wrap="square" lIns="91400" tIns="45700" rIns="91400" bIns="45700" anchor="t" anchorCtr="0">
            <a:spAutoFit/>
          </a:bodyPr>
          <a:lstStyle/>
          <a:p>
            <a:pPr marL="180000" indent="-180000" algn="just">
              <a:spcAft>
                <a:spcPts val="300"/>
              </a:spcAft>
              <a:buFont typeface="Arial" panose="020B0604020202020204" pitchFamily="34" charset="0"/>
              <a:buChar char="•"/>
            </a:pPr>
            <a:r>
              <a:rPr lang="es-ES" sz="1400" dirty="0">
                <a:effectLst/>
                <a:latin typeface="Arial"/>
                <a:ea typeface="Calibri" panose="020F0502020204030204" pitchFamily="34" charset="0"/>
                <a:cs typeface="Times New Roman"/>
              </a:rPr>
              <a:t>Búsqueda de actividades diferentes</a:t>
            </a:r>
            <a:r>
              <a:rPr lang="es-ES" sz="1400" dirty="0">
                <a:latin typeface="Arial"/>
                <a:ea typeface="Calibri" panose="020F0502020204030204" pitchFamily="34" charset="0"/>
                <a:cs typeface="Times New Roman"/>
              </a:rPr>
              <a:t> y más oferta de ocio. C</a:t>
            </a:r>
            <a:r>
              <a:rPr lang="es-ES" sz="1400" dirty="0">
                <a:effectLst/>
                <a:latin typeface="Arial"/>
                <a:ea typeface="Calibri" panose="020F0502020204030204" pitchFamily="34" charset="0"/>
                <a:cs typeface="Times New Roman"/>
              </a:rPr>
              <a:t>onseguir independencia de Ciudad Real en cuanto a ocio y actividades.</a:t>
            </a:r>
            <a:r>
              <a:rPr lang="es-ES" sz="1400" dirty="0">
                <a:latin typeface="Arial"/>
                <a:ea typeface="Calibri" panose="020F0502020204030204" pitchFamily="34" charset="0"/>
                <a:cs typeface="Times New Roman"/>
              </a:rPr>
              <a:t> Se requieren m</a:t>
            </a:r>
            <a:r>
              <a:rPr lang="es-ES" sz="1400" dirty="0">
                <a:latin typeface="Arial"/>
                <a:ea typeface="Calibri" panose="020F0502020204030204" pitchFamily="34" charset="0"/>
                <a:cs typeface="Arial"/>
              </a:rPr>
              <a:t>ás actividades diferentes en cuanto a deportes y cultura y que incluyan a todas las edades.</a:t>
            </a:r>
            <a:endParaRPr lang="es-ES" sz="1400" dirty="0">
              <a:effectLst/>
              <a:latin typeface="Calibri"/>
              <a:ea typeface="Calibri" panose="020F0502020204030204" pitchFamily="34" charset="0"/>
              <a:cs typeface="Times New Roman" panose="02020603050405020304" pitchFamily="18" charset="0"/>
            </a:endParaRPr>
          </a:p>
          <a:p>
            <a:pPr marL="180000" indent="-180000" algn="just">
              <a:spcAft>
                <a:spcPts val="300"/>
              </a:spcAft>
              <a:buFont typeface="Arial" panose="020B0604020202020204" pitchFamily="34" charset="0"/>
              <a:buChar char="•"/>
            </a:pPr>
            <a:r>
              <a:rPr lang="es-ES" sz="1400" dirty="0">
                <a:effectLst/>
                <a:latin typeface="Arial"/>
                <a:ea typeface="Calibri" panose="020F0502020204030204" pitchFamily="34" charset="0"/>
                <a:cs typeface="Times New Roman"/>
              </a:rPr>
              <a:t>Luchar contra la pérdida de </a:t>
            </a:r>
            <a:r>
              <a:rPr lang="es-ES" sz="1400" dirty="0">
                <a:latin typeface="Arial"/>
                <a:ea typeface="Calibri" panose="020F0502020204030204" pitchFamily="34" charset="0"/>
                <a:cs typeface="Times New Roman"/>
              </a:rPr>
              <a:t>personas jóvenes</a:t>
            </a:r>
            <a:r>
              <a:rPr lang="es-ES" sz="1400" dirty="0">
                <a:effectLst/>
                <a:latin typeface="Arial"/>
                <a:ea typeface="Calibri" panose="020F0502020204030204" pitchFamily="34" charset="0"/>
                <a:cs typeface="Times New Roman"/>
              </a:rPr>
              <a:t> que se van a otras ciudades a vivir debido a que no hay </a:t>
            </a:r>
            <a:r>
              <a:rPr lang="es-ES" sz="1400" dirty="0">
                <a:latin typeface="Arial"/>
                <a:ea typeface="Calibri" panose="020F0502020204030204" pitchFamily="34" charset="0"/>
                <a:cs typeface="Times New Roman"/>
              </a:rPr>
              <a:t>trabajo ni ocio</a:t>
            </a:r>
            <a:r>
              <a:rPr lang="es-ES" sz="1400" dirty="0">
                <a:effectLst/>
                <a:latin typeface="Arial"/>
                <a:ea typeface="Calibri" panose="020F0502020204030204" pitchFamily="34" charset="0"/>
                <a:cs typeface="Times New Roman"/>
              </a:rPr>
              <a:t>.</a:t>
            </a:r>
          </a:p>
          <a:p>
            <a:pPr marL="180000" indent="-180000" algn="just">
              <a:spcAft>
                <a:spcPts val="300"/>
              </a:spcAft>
              <a:buFont typeface="Arial" panose="020B0604020202020204" pitchFamily="34" charset="0"/>
              <a:buChar char="•"/>
            </a:pPr>
            <a:r>
              <a:rPr lang="es-ES" sz="1400" dirty="0">
                <a:effectLst/>
                <a:latin typeface="Arial"/>
                <a:ea typeface="Calibri" panose="020F0502020204030204" pitchFamily="34" charset="0"/>
                <a:cs typeface="Times New Roman"/>
              </a:rPr>
              <a:t>Mejora de la movilidad entre pueblos y comunicación con la ciudad</a:t>
            </a:r>
            <a:r>
              <a:rPr lang="es-ES" sz="1400" dirty="0">
                <a:latin typeface="Arial"/>
                <a:ea typeface="Calibri" panose="020F0502020204030204" pitchFamily="34" charset="0"/>
                <a:cs typeface="Times New Roman"/>
              </a:rPr>
              <a:t>. Creación de una línea</a:t>
            </a:r>
            <a:r>
              <a:rPr lang="es-ES" sz="1400" dirty="0">
                <a:effectLst/>
                <a:latin typeface="Arial"/>
                <a:ea typeface="Calibri" panose="020F0502020204030204" pitchFamily="34" charset="0"/>
                <a:cs typeface="Times New Roman"/>
              </a:rPr>
              <a:t> de autobuses que comunique los pueblos con la ciudad, ya que no tienen acceso a cines o a un ocio diferente que no sea futbol o la banda.</a:t>
            </a:r>
            <a:r>
              <a:rPr lang="es-ES" sz="1400" dirty="0">
                <a:latin typeface="Arial"/>
                <a:ea typeface="Calibri" panose="020F0502020204030204" pitchFamily="34" charset="0"/>
                <a:cs typeface="Times New Roman"/>
              </a:rPr>
              <a:t> </a:t>
            </a:r>
            <a:endParaRPr lang="es-ES" sz="1400" dirty="0">
              <a:effectLst/>
              <a:latin typeface="Calibri"/>
              <a:ea typeface="Calibri" panose="020F0502020204030204" pitchFamily="34" charset="0"/>
              <a:cs typeface="Times New Roman" panose="02020603050405020304" pitchFamily="18" charset="0"/>
            </a:endParaRPr>
          </a:p>
          <a:p>
            <a:pPr marL="180000" lvl="0" indent="-180000" algn="just">
              <a:spcAft>
                <a:spcPts val="300"/>
              </a:spcAft>
              <a:buFont typeface="Arial" panose="020B0604020202020204" pitchFamily="34" charset="0"/>
              <a:buChar char="•"/>
            </a:pPr>
            <a:r>
              <a:rPr lang="es-ES" sz="1400" dirty="0">
                <a:effectLst/>
                <a:latin typeface="Arial"/>
                <a:ea typeface="Calibri" panose="020F0502020204030204" pitchFamily="34" charset="0"/>
                <a:cs typeface="Times New Roman"/>
              </a:rPr>
              <a:t>Apoyo al comercio local.</a:t>
            </a:r>
          </a:p>
          <a:p>
            <a:pPr marL="180000" indent="-180000" algn="just">
              <a:spcAft>
                <a:spcPts val="300"/>
              </a:spcAft>
              <a:buFont typeface="Arial" panose="020B0604020202020204" pitchFamily="34" charset="0"/>
              <a:buChar char="•"/>
            </a:pPr>
            <a:r>
              <a:rPr lang="es-ES" sz="1400" dirty="0">
                <a:latin typeface="Arial"/>
                <a:ea typeface="+mn-lt"/>
                <a:cs typeface="Arial"/>
              </a:rPr>
              <a:t>Mejora de parques y creación de un lugar cultural.</a:t>
            </a:r>
            <a:endParaRPr lang="en-US" sz="1400" dirty="0">
              <a:ea typeface="+mn-lt"/>
              <a:cs typeface="+mn-lt"/>
            </a:endParaRPr>
          </a:p>
          <a:p>
            <a:pPr marL="180000" indent="-180000" algn="just">
              <a:spcAft>
                <a:spcPts val="300"/>
              </a:spcAft>
              <a:buFont typeface="Arial" panose="020B0604020202020204" pitchFamily="34" charset="0"/>
              <a:buChar char="•"/>
            </a:pPr>
            <a:r>
              <a:rPr lang="es-ES" sz="1400" dirty="0">
                <a:latin typeface="Arial"/>
                <a:ea typeface="+mn-lt"/>
                <a:cs typeface="Arial"/>
              </a:rPr>
              <a:t>Torneos deportivos de verano o invierno.</a:t>
            </a:r>
            <a:endParaRPr lang="en-US" sz="1400" dirty="0">
              <a:ea typeface="+mn-lt"/>
              <a:cs typeface="+mn-lt"/>
            </a:endParaRPr>
          </a:p>
          <a:p>
            <a:pPr marL="180000" indent="-180000" algn="just">
              <a:spcAft>
                <a:spcPts val="300"/>
              </a:spcAft>
              <a:buFont typeface="Arial" panose="020B0604020202020204" pitchFamily="34" charset="0"/>
              <a:buChar char="•"/>
            </a:pPr>
            <a:r>
              <a:rPr lang="es-ES" sz="1400" dirty="0">
                <a:latin typeface="Arial"/>
                <a:ea typeface="+mn-lt"/>
                <a:cs typeface="Arial"/>
              </a:rPr>
              <a:t>Mejorar la movilidad cuando haya eventos en Ciudad Real (mercado cervantino, conciertos, </a:t>
            </a:r>
            <a:r>
              <a:rPr lang="es-ES" sz="1400" dirty="0" err="1">
                <a:latin typeface="Arial"/>
                <a:ea typeface="+mn-lt"/>
                <a:cs typeface="Arial"/>
              </a:rPr>
              <a:t>Manchacomic</a:t>
            </a:r>
            <a:r>
              <a:rPr lang="es-ES" sz="1400" dirty="0">
                <a:latin typeface="Arial"/>
                <a:ea typeface="+mn-lt"/>
                <a:cs typeface="Arial"/>
              </a:rPr>
              <a:t>…).</a:t>
            </a:r>
            <a:endParaRPr lang="en-US" sz="1400" dirty="0">
              <a:ea typeface="+mn-lt"/>
              <a:cs typeface="+mn-lt"/>
            </a:endParaRPr>
          </a:p>
          <a:p>
            <a:pPr marL="180000" indent="-180000" algn="just">
              <a:spcAft>
                <a:spcPts val="300"/>
              </a:spcAft>
              <a:buFont typeface="Arial" panose="020B0604020202020204" pitchFamily="34" charset="0"/>
              <a:buChar char="•"/>
            </a:pPr>
            <a:r>
              <a:rPr lang="es-ES" sz="1400" dirty="0">
                <a:latin typeface="Arial"/>
                <a:ea typeface="+mn-lt"/>
                <a:cs typeface="Arial"/>
              </a:rPr>
              <a:t>Creación de un grupo de movilidad participativo o "plataforma participativa” para </a:t>
            </a:r>
            <a:r>
              <a:rPr lang="es-ES" sz="1400" dirty="0" err="1">
                <a:latin typeface="Arial"/>
                <a:ea typeface="+mn-lt"/>
                <a:cs typeface="Arial"/>
              </a:rPr>
              <a:t>Entreparques</a:t>
            </a:r>
            <a:r>
              <a:rPr lang="es-ES" sz="1400" dirty="0">
                <a:latin typeface="Arial"/>
                <a:ea typeface="+mn-lt"/>
                <a:cs typeface="Arial"/>
              </a:rPr>
              <a:t>, que conecte personas que tienen espacio en su coche y que coincida en horarios. </a:t>
            </a:r>
            <a:endParaRPr lang="es-ES" sz="1400" dirty="0">
              <a:ea typeface="+mn-lt"/>
              <a:cs typeface="+mn-lt"/>
            </a:endParaRPr>
          </a:p>
          <a:p>
            <a:pPr marL="180000" indent="-180000" algn="just">
              <a:spcAft>
                <a:spcPts val="300"/>
              </a:spcAft>
              <a:buFont typeface="Arial" panose="020B0604020202020204" pitchFamily="34" charset="0"/>
              <a:buChar char="•"/>
            </a:pPr>
            <a:r>
              <a:rPr lang="es-ES" sz="1400" dirty="0">
                <a:latin typeface="Arial"/>
                <a:ea typeface="+mn-lt"/>
                <a:cs typeface="Arial"/>
              </a:rPr>
              <a:t>Creación de una Asociación que agrupe a las y los jóvenes del territorio para la realización de diversas actividades de ocio.</a:t>
            </a:r>
            <a:endParaRPr lang="en-US" sz="1400" dirty="0">
              <a:ea typeface="+mn-lt"/>
              <a:cs typeface="+mn-lt"/>
            </a:endParaRPr>
          </a:p>
          <a:p>
            <a:pPr marL="180000" indent="-180000" algn="just">
              <a:spcAft>
                <a:spcPts val="300"/>
              </a:spcAft>
              <a:buFont typeface="Arial" panose="020B0604020202020204" pitchFamily="34" charset="0"/>
              <a:buChar char="•"/>
            </a:pPr>
            <a:r>
              <a:rPr lang="es-ES" sz="1400" dirty="0">
                <a:latin typeface="Arial"/>
                <a:cs typeface="Arial"/>
              </a:rPr>
              <a:t>Mejorar instalaciones deportivas. Por ejemplo: restauración de campos de fútbol.</a:t>
            </a:r>
          </a:p>
          <a:p>
            <a:pPr marL="180000" marR="0" lvl="0" indent="-180000" algn="just" defTabSz="457200" rtl="0" eaLnBrk="1" fontAlgn="auto" latinLnBrk="0" hangingPunct="1">
              <a:spcAft>
                <a:spcPts val="300"/>
              </a:spcAft>
              <a:buClrTx/>
              <a:buSzTx/>
              <a:buFont typeface="Arial" panose="020B0604020202020204" pitchFamily="34" charset="0"/>
              <a:buChar char="•"/>
              <a:tabLst/>
              <a:defRPr/>
            </a:pPr>
            <a:r>
              <a:rPr kumimoji="0" lang="es-E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a:rPr>
              <a:t>Instalaciones que sirvan de reunión para las y los jóvenes (creación de un Centro </a:t>
            </a:r>
            <a:r>
              <a:rPr lang="es-ES" sz="1400" dirty="0">
                <a:solidFill>
                  <a:prstClr val="black"/>
                </a:solidFill>
                <a:latin typeface="Arial"/>
                <a:ea typeface="Calibri" panose="020F0502020204030204" pitchFamily="34" charset="0"/>
                <a:cs typeface="Times New Roman"/>
              </a:rPr>
              <a:t>J</a:t>
            </a:r>
            <a:r>
              <a:rPr kumimoji="0" lang="es-E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a:rPr>
              <a:t>oven de </a:t>
            </a:r>
            <a:r>
              <a:rPr kumimoji="0" lang="es-ES" sz="1400" b="0" i="0" u="none" strike="noStrike" kern="1200" cap="none" spc="0" normalizeH="0" baseline="0" noProof="0" dirty="0" err="1">
                <a:ln>
                  <a:noFill/>
                </a:ln>
                <a:solidFill>
                  <a:prstClr val="black"/>
                </a:solidFill>
                <a:effectLst/>
                <a:uLnTx/>
                <a:uFillTx/>
                <a:latin typeface="Arial"/>
                <a:ea typeface="Calibri" panose="020F0502020204030204" pitchFamily="34" charset="0"/>
                <a:cs typeface="Times New Roman"/>
              </a:rPr>
              <a:t>Entreparques</a:t>
            </a:r>
            <a:r>
              <a:rPr kumimoji="0" lang="es-E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a:rPr>
              <a:t>). Sobre todo, se necesita en la temporada de invierno. Hay que tener en cuenta que sea de propiedad pública o seleccionar algún espacio que sea ya público en alguno de estos pueblos, que se pueda aprovechar. </a:t>
            </a:r>
            <a:endParaRPr kumimoji="0" lang="es-ES" sz="1400" b="0" i="0" u="none" strike="noStrike" kern="1200" cap="none" spc="0" normalizeH="0" baseline="0" noProof="0" dirty="0">
              <a:ln>
                <a:noFill/>
              </a:ln>
              <a:solidFill>
                <a:prstClr val="black"/>
              </a:solidFill>
              <a:effectLst/>
              <a:uLnTx/>
              <a:uFillTx/>
              <a:latin typeface="Arial"/>
              <a:ea typeface="+mn-ea"/>
              <a:cs typeface="Times New Roman"/>
            </a:endParaRPr>
          </a:p>
          <a:p>
            <a:pPr algn="just">
              <a:spcAft>
                <a:spcPts val="300"/>
              </a:spcAft>
            </a:pPr>
            <a:endParaRPr lang="es-ES" dirty="0"/>
          </a:p>
          <a:p>
            <a:pPr marL="107950" lvl="0" indent="-107950" algn="just">
              <a:spcAft>
                <a:spcPts val="300"/>
              </a:spcAft>
              <a:buFont typeface="Symbol" panose="05050102010706020507" pitchFamily="18" charset="2"/>
              <a:buChar char=""/>
            </a:pPr>
            <a:endParaRPr lang="es-ES" sz="1000" dirty="0">
              <a:effectLst/>
              <a:latin typeface="Arial"/>
              <a:ea typeface="Calibri" panose="020F0502020204030204" pitchFamily="34" charset="0"/>
              <a:cs typeface="Times New Roman"/>
            </a:endParaRPr>
          </a:p>
        </p:txBody>
      </p:sp>
      <p:sp>
        <p:nvSpPr>
          <p:cNvPr id="3" name="Google Shape;113;p16">
            <a:extLst>
              <a:ext uri="{FF2B5EF4-FFF2-40B4-BE49-F238E27FC236}">
                <a16:creationId xmlns:a16="http://schemas.microsoft.com/office/drawing/2014/main" id="{8E8D52CD-71A7-9AA6-358F-D69618766B5E}"/>
              </a:ext>
            </a:extLst>
          </p:cNvPr>
          <p:cNvSpPr txBox="1"/>
          <p:nvPr/>
        </p:nvSpPr>
        <p:spPr>
          <a:xfrm>
            <a:off x="553528" y="556826"/>
            <a:ext cx="8798943" cy="400069"/>
          </a:xfrm>
          <a:prstGeom prst="rect">
            <a:avLst/>
          </a:prstGeom>
          <a:noFill/>
          <a:ln>
            <a:noFill/>
          </a:ln>
        </p:spPr>
        <p:txBody>
          <a:bodyPr spcFirstLastPara="1" wrap="square" lIns="91400" tIns="45700" rIns="91400" bIns="45700" anchor="t" anchorCtr="0">
            <a:spAutoFit/>
          </a:bodyPr>
          <a:lstStyle/>
          <a:p>
            <a:pPr lvl="0"/>
            <a:r>
              <a:rPr lang="es-ES" sz="2000" dirty="0">
                <a:solidFill>
                  <a:schemeClr val="accent3">
                    <a:lumMod val="75000"/>
                  </a:schemeClr>
                </a:solidFill>
                <a:latin typeface="Arial" panose="020B0604020202020204" pitchFamily="34" charset="0"/>
                <a:cs typeface="Arial" panose="020B0604020202020204" pitchFamily="34" charset="0"/>
              </a:rPr>
              <a:t>MESA DE JUVENTUD  </a:t>
            </a:r>
          </a:p>
        </p:txBody>
      </p:sp>
      <p:sp>
        <p:nvSpPr>
          <p:cNvPr id="4" name="Google Shape;113;p16">
            <a:extLst>
              <a:ext uri="{FF2B5EF4-FFF2-40B4-BE49-F238E27FC236}">
                <a16:creationId xmlns:a16="http://schemas.microsoft.com/office/drawing/2014/main" id="{E7F66669-762B-1398-8F10-10372389416D}"/>
              </a:ext>
            </a:extLst>
          </p:cNvPr>
          <p:cNvSpPr txBox="1"/>
          <p:nvPr/>
        </p:nvSpPr>
        <p:spPr>
          <a:xfrm>
            <a:off x="553528" y="956895"/>
            <a:ext cx="8798943" cy="338514"/>
          </a:xfrm>
          <a:prstGeom prst="rect">
            <a:avLst/>
          </a:prstGeom>
          <a:noFill/>
          <a:ln>
            <a:noFill/>
          </a:ln>
        </p:spPr>
        <p:txBody>
          <a:bodyPr spcFirstLastPara="1" wrap="square" lIns="91400" tIns="45700" rIns="91400" bIns="45700" anchor="t" anchorCtr="0">
            <a:spAutoFit/>
          </a:bodyPr>
          <a:lstStyle/>
          <a:p>
            <a:pPr lvl="0"/>
            <a:r>
              <a:rPr lang="es-ES" sz="1600" dirty="0">
                <a:solidFill>
                  <a:schemeClr val="accent3">
                    <a:lumMod val="75000"/>
                  </a:schemeClr>
                </a:solidFill>
                <a:latin typeface="Arial" panose="020B0604020202020204" pitchFamily="34" charset="0"/>
                <a:cs typeface="Arial" panose="020B0604020202020204" pitchFamily="34" charset="0"/>
              </a:rPr>
              <a:t>Líneas de actuación</a:t>
            </a:r>
          </a:p>
        </p:txBody>
      </p:sp>
    </p:spTree>
    <p:extLst>
      <p:ext uri="{BB962C8B-B14F-4D97-AF65-F5344CB8AC3E}">
        <p14:creationId xmlns:p14="http://schemas.microsoft.com/office/powerpoint/2010/main" val="179197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13;p16">
            <a:extLst>
              <a:ext uri="{FF2B5EF4-FFF2-40B4-BE49-F238E27FC236}">
                <a16:creationId xmlns:a16="http://schemas.microsoft.com/office/drawing/2014/main" id="{9ABAAF2E-D015-E462-A635-41ECC2407A93}"/>
              </a:ext>
            </a:extLst>
          </p:cNvPr>
          <p:cNvSpPr txBox="1"/>
          <p:nvPr/>
        </p:nvSpPr>
        <p:spPr>
          <a:xfrm>
            <a:off x="553528" y="1356964"/>
            <a:ext cx="8616350" cy="3647112"/>
          </a:xfrm>
          <a:prstGeom prst="rect">
            <a:avLst/>
          </a:prstGeom>
          <a:noFill/>
          <a:ln>
            <a:noFill/>
          </a:ln>
        </p:spPr>
        <p:txBody>
          <a:bodyPr spcFirstLastPara="1" wrap="square" lIns="91400" tIns="45700" rIns="91400" bIns="45700" anchor="t" anchorCtr="0">
            <a:spAutoFit/>
          </a:bodyPr>
          <a:lstStyle/>
          <a:p>
            <a:pPr marL="171450" indent="-171450" algn="just">
              <a:spcAft>
                <a:spcPts val="300"/>
              </a:spcAft>
              <a:buFont typeface="Arial"/>
              <a:buChar char="•"/>
            </a:pPr>
            <a:r>
              <a:rPr lang="es-ES" sz="1400" dirty="0">
                <a:latin typeface="Arial"/>
                <a:cs typeface="Calibri"/>
              </a:rPr>
              <a:t>Combatir</a:t>
            </a:r>
            <a:r>
              <a:rPr lang="es-ES" sz="1400" dirty="0">
                <a:latin typeface="Arial"/>
                <a:ea typeface="+mn-lt"/>
                <a:cs typeface="+mn-lt"/>
              </a:rPr>
              <a:t> la brecha digital, potenciar y fomentar la venta on-line. </a:t>
            </a:r>
            <a:endParaRPr lang="es-ES" sz="1400" dirty="0">
              <a:latin typeface="Arial"/>
              <a:cs typeface="Calibri" panose="020F0502020204030204"/>
            </a:endParaRPr>
          </a:p>
          <a:p>
            <a:pPr marL="171450" indent="-171450" algn="just">
              <a:spcAft>
                <a:spcPts val="300"/>
              </a:spcAft>
              <a:buFont typeface="Arial"/>
              <a:buChar char="•"/>
            </a:pPr>
            <a:r>
              <a:rPr lang="es-ES" sz="1400" dirty="0">
                <a:latin typeface="Arial"/>
                <a:ea typeface="+mn-lt"/>
                <a:cs typeface="+mn-lt"/>
              </a:rPr>
              <a:t>Talleres de formación para aquellos servicios necesarios en el territorio (carpintería, fontanería, agricultura y ganadería, panaderías artesanales…). Ya no hay personas dedicadas a estos sectores y hay una pérdida de trabajos tradicionales. Modernizar este tipo de oficios.</a:t>
            </a:r>
            <a:endParaRPr lang="es-ES" sz="1400" dirty="0">
              <a:latin typeface="Arial"/>
              <a:cs typeface="Calibri"/>
            </a:endParaRPr>
          </a:p>
          <a:p>
            <a:pPr marL="171450" indent="-171450" algn="just">
              <a:spcAft>
                <a:spcPts val="300"/>
              </a:spcAft>
              <a:buFont typeface="Arial"/>
              <a:buChar char="•"/>
            </a:pPr>
            <a:r>
              <a:rPr lang="es-ES" sz="1400" dirty="0">
                <a:latin typeface="Arial"/>
                <a:ea typeface="+mn-lt"/>
                <a:cs typeface="+mn-lt"/>
              </a:rPr>
              <a:t>Fomentar el emprendimiento. Hay poca iniciativa empresarial para continuar con los negocios tradicionales. en ocasiones de los negocios tradicionales.</a:t>
            </a:r>
            <a:endParaRPr lang="es-ES" sz="1400" dirty="0">
              <a:latin typeface="Arial"/>
              <a:cs typeface="Calibri"/>
            </a:endParaRPr>
          </a:p>
          <a:p>
            <a:pPr marL="171450" indent="-171450" algn="just">
              <a:spcAft>
                <a:spcPts val="300"/>
              </a:spcAft>
              <a:buFont typeface="Arial"/>
              <a:buChar char="•"/>
            </a:pPr>
            <a:r>
              <a:rPr lang="es-ES" sz="1400" dirty="0">
                <a:latin typeface="Arial"/>
                <a:ea typeface="+mn-lt"/>
                <a:cs typeface="+mn-lt"/>
              </a:rPr>
              <a:t>Atracción a personas que teletrabajan para venir a </a:t>
            </a:r>
            <a:r>
              <a:rPr lang="es-ES" sz="1400" dirty="0" err="1">
                <a:latin typeface="Arial"/>
                <a:ea typeface="+mn-lt"/>
                <a:cs typeface="+mn-lt"/>
              </a:rPr>
              <a:t>Entreparques</a:t>
            </a:r>
            <a:r>
              <a:rPr lang="es-ES" sz="1400" dirty="0">
                <a:latin typeface="Arial"/>
                <a:ea typeface="+mn-lt"/>
                <a:cs typeface="+mn-lt"/>
              </a:rPr>
              <a:t> a vivir para mitigar despoblación y aprovechamiento de casas vacías. Problemática: no hay pisos acondicionados para alquilar (tema repetido en la mayoría de las mesas).</a:t>
            </a:r>
            <a:endParaRPr lang="es-ES" sz="1400" dirty="0">
              <a:latin typeface="Arial"/>
              <a:cs typeface="Calibri"/>
            </a:endParaRPr>
          </a:p>
          <a:p>
            <a:pPr marL="171450" indent="-171450" algn="just">
              <a:spcAft>
                <a:spcPts val="300"/>
              </a:spcAft>
              <a:buFont typeface="Arial"/>
              <a:buChar char="•"/>
            </a:pPr>
            <a:r>
              <a:rPr lang="es-ES" sz="1400" dirty="0">
                <a:latin typeface="Arial"/>
                <a:ea typeface="+mn-lt"/>
                <a:cs typeface="+mn-lt"/>
              </a:rPr>
              <a:t>Continuar con la labor educativa de talleres en el GAL y en los centros educativos.</a:t>
            </a:r>
            <a:endParaRPr lang="es-ES" sz="1400" dirty="0">
              <a:latin typeface="Arial"/>
              <a:cs typeface="Calibri"/>
            </a:endParaRPr>
          </a:p>
          <a:p>
            <a:pPr marL="171450" indent="-171450" algn="just">
              <a:spcAft>
                <a:spcPts val="300"/>
              </a:spcAft>
              <a:buFont typeface="Arial"/>
              <a:buChar char="•"/>
            </a:pPr>
            <a:r>
              <a:rPr lang="es-ES" sz="1400" dirty="0">
                <a:ea typeface="+mn-lt"/>
                <a:cs typeface="+mn-lt"/>
              </a:rPr>
              <a:t>Buscar alternativas comarcales para atraer población. </a:t>
            </a:r>
            <a:endParaRPr lang="es-ES" sz="1400" dirty="0">
              <a:latin typeface="Arial"/>
              <a:cs typeface="Calibri"/>
            </a:endParaRPr>
          </a:p>
          <a:p>
            <a:pPr marL="171450" indent="-171450" algn="just">
              <a:spcAft>
                <a:spcPts val="300"/>
              </a:spcAft>
              <a:buFont typeface="Arial"/>
              <a:buChar char="•"/>
            </a:pPr>
            <a:r>
              <a:rPr lang="es-ES" sz="1400" dirty="0">
                <a:latin typeface="Arial"/>
                <a:cs typeface="Arial"/>
              </a:rPr>
              <a:t>Kit asesor de subvenciones.</a:t>
            </a:r>
          </a:p>
          <a:p>
            <a:pPr marL="171450" indent="-171450" algn="just">
              <a:spcAft>
                <a:spcPts val="300"/>
              </a:spcAft>
              <a:buFont typeface="Arial"/>
              <a:buChar char="•"/>
            </a:pPr>
            <a:r>
              <a:rPr lang="es-ES" sz="1400" dirty="0">
                <a:latin typeface="Arial"/>
                <a:cs typeface="Arial"/>
              </a:rPr>
              <a:t>Línea de ayudas para la rehabilitación de viviendas para alquilar. Realizar una labor de sensibilización de la ciudadanía en este aspecto.</a:t>
            </a:r>
          </a:p>
          <a:p>
            <a:pPr algn="just">
              <a:spcAft>
                <a:spcPts val="600"/>
              </a:spcAft>
            </a:pPr>
            <a:endParaRPr lang="es-ES" sz="1000" dirty="0">
              <a:latin typeface="Arial"/>
              <a:cs typeface="Arial"/>
            </a:endParaRPr>
          </a:p>
        </p:txBody>
      </p:sp>
      <p:sp>
        <p:nvSpPr>
          <p:cNvPr id="2" name="Google Shape;113;p16">
            <a:extLst>
              <a:ext uri="{FF2B5EF4-FFF2-40B4-BE49-F238E27FC236}">
                <a16:creationId xmlns:a16="http://schemas.microsoft.com/office/drawing/2014/main" id="{CD66411A-EB41-6B5E-2B50-92E2E7DF7D9B}"/>
              </a:ext>
            </a:extLst>
          </p:cNvPr>
          <p:cNvSpPr txBox="1"/>
          <p:nvPr/>
        </p:nvSpPr>
        <p:spPr>
          <a:xfrm>
            <a:off x="553528" y="556826"/>
            <a:ext cx="8798943" cy="400069"/>
          </a:xfrm>
          <a:prstGeom prst="rect">
            <a:avLst/>
          </a:prstGeom>
          <a:noFill/>
          <a:ln>
            <a:noFill/>
          </a:ln>
        </p:spPr>
        <p:txBody>
          <a:bodyPr spcFirstLastPara="1" wrap="square" lIns="91400" tIns="45700" rIns="91400" bIns="45700" anchor="t" anchorCtr="0">
            <a:spAutoFit/>
          </a:bodyPr>
          <a:lstStyle/>
          <a:p>
            <a:pPr lvl="0"/>
            <a:r>
              <a:rPr lang="es-ES" sz="2000" dirty="0">
                <a:solidFill>
                  <a:schemeClr val="accent3">
                    <a:lumMod val="75000"/>
                  </a:schemeClr>
                </a:solidFill>
                <a:latin typeface="Arial" panose="020B0604020202020204" pitchFamily="34" charset="0"/>
                <a:cs typeface="Arial" panose="020B0604020202020204" pitchFamily="34" charset="0"/>
              </a:rPr>
              <a:t>MESA DE EMPRESAS </a:t>
            </a:r>
          </a:p>
        </p:txBody>
      </p:sp>
      <p:sp>
        <p:nvSpPr>
          <p:cNvPr id="3" name="Google Shape;113;p16">
            <a:extLst>
              <a:ext uri="{FF2B5EF4-FFF2-40B4-BE49-F238E27FC236}">
                <a16:creationId xmlns:a16="http://schemas.microsoft.com/office/drawing/2014/main" id="{979D3029-3E00-9C6E-3452-AC399BA0E53E}"/>
              </a:ext>
            </a:extLst>
          </p:cNvPr>
          <p:cNvSpPr txBox="1"/>
          <p:nvPr/>
        </p:nvSpPr>
        <p:spPr>
          <a:xfrm>
            <a:off x="553528" y="956895"/>
            <a:ext cx="8798943" cy="338514"/>
          </a:xfrm>
          <a:prstGeom prst="rect">
            <a:avLst/>
          </a:prstGeom>
          <a:noFill/>
          <a:ln>
            <a:noFill/>
          </a:ln>
        </p:spPr>
        <p:txBody>
          <a:bodyPr spcFirstLastPara="1" wrap="square" lIns="91400" tIns="45700" rIns="91400" bIns="45700" anchor="t" anchorCtr="0">
            <a:spAutoFit/>
          </a:bodyPr>
          <a:lstStyle/>
          <a:p>
            <a:pPr lvl="0"/>
            <a:r>
              <a:rPr lang="es-ES" sz="1600" dirty="0">
                <a:solidFill>
                  <a:schemeClr val="accent3">
                    <a:lumMod val="75000"/>
                  </a:schemeClr>
                </a:solidFill>
                <a:latin typeface="Arial" panose="020B0604020202020204" pitchFamily="34" charset="0"/>
                <a:cs typeface="Arial" panose="020B0604020202020204" pitchFamily="34" charset="0"/>
              </a:rPr>
              <a:t>Líneas de actuación</a:t>
            </a:r>
          </a:p>
        </p:txBody>
      </p:sp>
    </p:spTree>
    <p:extLst>
      <p:ext uri="{BB962C8B-B14F-4D97-AF65-F5344CB8AC3E}">
        <p14:creationId xmlns:p14="http://schemas.microsoft.com/office/powerpoint/2010/main" val="127167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13;p16">
            <a:extLst>
              <a:ext uri="{FF2B5EF4-FFF2-40B4-BE49-F238E27FC236}">
                <a16:creationId xmlns:a16="http://schemas.microsoft.com/office/drawing/2014/main" id="{9ABAAF2E-D015-E462-A635-41ECC2407A93}"/>
              </a:ext>
            </a:extLst>
          </p:cNvPr>
          <p:cNvSpPr txBox="1"/>
          <p:nvPr/>
        </p:nvSpPr>
        <p:spPr>
          <a:xfrm>
            <a:off x="553528" y="1439216"/>
            <a:ext cx="8616350" cy="4531969"/>
          </a:xfrm>
          <a:prstGeom prst="rect">
            <a:avLst/>
          </a:prstGeom>
          <a:noFill/>
          <a:ln>
            <a:noFill/>
          </a:ln>
        </p:spPr>
        <p:txBody>
          <a:bodyPr spcFirstLastPara="1" wrap="square" lIns="91400" tIns="45700" rIns="91400" bIns="45700" anchor="t" anchorCtr="0">
            <a:spAutoFit/>
          </a:bodyPr>
          <a:lstStyle/>
          <a:p>
            <a:pPr marL="171450" indent="-171450" algn="just">
              <a:spcAft>
                <a:spcPts val="300"/>
              </a:spcAft>
              <a:buFont typeface="Arial" panose="020B0604020202020204" pitchFamily="34" charset="0"/>
              <a:buChar char="•"/>
            </a:pPr>
            <a:r>
              <a:rPr lang="es-ES" sz="1400" kern="100" dirty="0">
                <a:effectLst/>
                <a:latin typeface="Arial"/>
                <a:ea typeface="Calibri" panose="020F0502020204030204" pitchFamily="34" charset="0"/>
                <a:cs typeface="Times New Roman"/>
              </a:rPr>
              <a:t>Fomentar el conocimiento de las vías.</a:t>
            </a:r>
            <a:r>
              <a:rPr lang="es-ES" sz="1400" kern="100" dirty="0">
                <a:latin typeface="Arial"/>
                <a:ea typeface="Calibri" panose="020F0502020204030204" pitchFamily="34" charset="0"/>
                <a:cs typeface="Times New Roman"/>
              </a:rPr>
              <a:t> </a:t>
            </a:r>
            <a:endParaRPr lang="es-ES" sz="1400" kern="100" dirty="0">
              <a:effectLst/>
              <a:latin typeface="Arial"/>
              <a:ea typeface="Calibri" panose="020F0502020204030204" pitchFamily="34" charset="0"/>
              <a:cs typeface="Times New Roman" panose="02020603050405020304" pitchFamily="18" charset="0"/>
            </a:endParaRPr>
          </a:p>
          <a:p>
            <a:pPr marL="171450" lvl="0" indent="-171450" algn="just">
              <a:spcAft>
                <a:spcPts val="300"/>
              </a:spcAft>
              <a:buFont typeface="Arial" panose="020B0604020202020204" pitchFamily="34" charset="0"/>
              <a:buChar char="•"/>
            </a:pPr>
            <a:r>
              <a:rPr lang="es-ES" sz="1400" kern="100" dirty="0">
                <a:effectLst/>
                <a:latin typeface="Arial"/>
                <a:ea typeface="Calibri" panose="020F0502020204030204" pitchFamily="34" charset="0"/>
                <a:cs typeface="Times New Roman"/>
              </a:rPr>
              <a:t>Asistencia a los pueblos, porque no tienen capacidad por sí solos.</a:t>
            </a:r>
          </a:p>
          <a:p>
            <a:pPr marL="171450" indent="-171450" algn="just">
              <a:spcAft>
                <a:spcPts val="300"/>
              </a:spcAft>
              <a:buFont typeface="Arial" panose="020B0604020202020204" pitchFamily="34" charset="0"/>
              <a:buChar char="•"/>
            </a:pPr>
            <a:r>
              <a:rPr lang="es-ES" sz="1400" kern="100" dirty="0" err="1">
                <a:effectLst/>
                <a:latin typeface="Arial"/>
                <a:ea typeface="Calibri" panose="020F0502020204030204" pitchFamily="34" charset="0"/>
                <a:cs typeface="Times New Roman"/>
              </a:rPr>
              <a:t>Entreparques</a:t>
            </a:r>
            <a:r>
              <a:rPr lang="es-ES" sz="1400" kern="100" dirty="0">
                <a:effectLst/>
                <a:latin typeface="Arial"/>
                <a:ea typeface="Calibri" panose="020F0502020204030204" pitchFamily="34" charset="0"/>
                <a:cs typeface="Times New Roman"/>
              </a:rPr>
              <a:t> puede ser una facilitadora de contacto entre administraciones </a:t>
            </a:r>
            <a:r>
              <a:rPr lang="es-ES" sz="1400" kern="100" dirty="0">
                <a:latin typeface="Arial"/>
                <a:ea typeface="Calibri" panose="020F0502020204030204" pitchFamily="34" charset="0"/>
                <a:cs typeface="Times New Roman"/>
              </a:rPr>
              <a:t>públicas</a:t>
            </a:r>
            <a:r>
              <a:rPr lang="es-ES" sz="1400" kern="100" dirty="0">
                <a:effectLst/>
                <a:latin typeface="Arial"/>
                <a:ea typeface="Calibri" panose="020F0502020204030204" pitchFamily="34" charset="0"/>
                <a:cs typeface="Times New Roman"/>
              </a:rPr>
              <a:t> y privadas. El GAL debe tener una función de foro, debe dar facilidades. Tener personal técnico de asesoramiento (debería haber un equipo técnico detrás para el asesoramiento sobre proyectos </a:t>
            </a:r>
            <a:r>
              <a:rPr lang="es-ES" sz="1400" kern="100" dirty="0">
                <a:latin typeface="Arial"/>
                <a:ea typeface="Calibri" panose="020F0502020204030204" pitchFamily="34" charset="0"/>
                <a:cs typeface="Times New Roman"/>
              </a:rPr>
              <a:t>grandes)</a:t>
            </a:r>
            <a:endParaRPr lang="es-ES" sz="1400" kern="100" dirty="0">
              <a:effectLst/>
              <a:latin typeface="Arial"/>
              <a:ea typeface="Calibri" panose="020F0502020204030204" pitchFamily="34" charset="0"/>
              <a:cs typeface="Times New Roman"/>
            </a:endParaRPr>
          </a:p>
          <a:p>
            <a:pPr marL="171450" indent="-171450" algn="just">
              <a:spcAft>
                <a:spcPts val="300"/>
              </a:spcAft>
              <a:buFont typeface="Arial" panose="020B0604020202020204" pitchFamily="34" charset="0"/>
              <a:buChar char="•"/>
            </a:pPr>
            <a:r>
              <a:rPr lang="es-ES" sz="1400" kern="100" dirty="0">
                <a:latin typeface="Arial"/>
                <a:ea typeface="Calibri" panose="020F0502020204030204" pitchFamily="34" charset="0"/>
                <a:cs typeface="Times New Roman"/>
              </a:rPr>
              <a:t>Creación de una</a:t>
            </a:r>
            <a:r>
              <a:rPr lang="es-ES" sz="1400" kern="100" dirty="0">
                <a:effectLst/>
                <a:latin typeface="Arial"/>
                <a:ea typeface="Calibri" panose="020F0502020204030204" pitchFamily="34" charset="0"/>
                <a:cs typeface="Times New Roman"/>
              </a:rPr>
              <a:t> cartelería en común</a:t>
            </a:r>
            <a:r>
              <a:rPr lang="es-ES" sz="1400" kern="100" dirty="0">
                <a:latin typeface="Arial"/>
                <a:ea typeface="Calibri" panose="020F0502020204030204" pitchFamily="34" charset="0"/>
                <a:cs typeface="Times New Roman"/>
              </a:rPr>
              <a:t> y mejora de la existente</a:t>
            </a:r>
            <a:r>
              <a:rPr lang="es-ES" sz="1400" kern="100" dirty="0">
                <a:effectLst/>
                <a:latin typeface="Arial"/>
                <a:ea typeface="Calibri" panose="020F0502020204030204" pitchFamily="34" charset="0"/>
                <a:cs typeface="Times New Roman"/>
              </a:rPr>
              <a:t>.</a:t>
            </a:r>
            <a:r>
              <a:rPr lang="es-ES" sz="1400" kern="100" dirty="0">
                <a:latin typeface="Arial"/>
                <a:ea typeface="Calibri" panose="020F0502020204030204" pitchFamily="34" charset="0"/>
                <a:cs typeface="Times New Roman"/>
              </a:rPr>
              <a:t> </a:t>
            </a:r>
            <a:endParaRPr lang="es-ES" sz="1400" kern="100" dirty="0">
              <a:effectLst/>
              <a:latin typeface="Arial"/>
              <a:ea typeface="Calibri" panose="020F0502020204030204" pitchFamily="34" charset="0"/>
              <a:cs typeface="Times New Roman" panose="02020603050405020304" pitchFamily="18" charset="0"/>
            </a:endParaRPr>
          </a:p>
          <a:p>
            <a:pPr marL="171450" indent="-171450" algn="just">
              <a:spcAft>
                <a:spcPts val="300"/>
              </a:spcAft>
              <a:buFont typeface="Arial" panose="020B0604020202020204" pitchFamily="34" charset="0"/>
              <a:buChar char="•"/>
            </a:pPr>
            <a:r>
              <a:rPr lang="es-ES" sz="1400" kern="100" dirty="0">
                <a:latin typeface="Arial"/>
                <a:ea typeface="Calibri" panose="020F0502020204030204" pitchFamily="34" charset="0"/>
                <a:cs typeface="Times New Roman"/>
              </a:rPr>
              <a:t>Creación</a:t>
            </a:r>
            <a:r>
              <a:rPr lang="es-ES" sz="1400" kern="100" dirty="0">
                <a:effectLst/>
                <a:latin typeface="Arial"/>
                <a:ea typeface="Calibri" panose="020F0502020204030204" pitchFamily="34" charset="0"/>
                <a:cs typeface="Times New Roman"/>
              </a:rPr>
              <a:t> de paquetes turísticos</a:t>
            </a:r>
            <a:r>
              <a:rPr lang="es-ES" sz="1400" kern="100" dirty="0">
                <a:latin typeface="Arial"/>
                <a:ea typeface="Calibri" panose="020F0502020204030204" pitchFamily="34" charset="0"/>
                <a:cs typeface="Times New Roman"/>
              </a:rPr>
              <a:t> (también mencionado en la mesa de turismo).</a:t>
            </a:r>
            <a:endParaRPr lang="es-ES" sz="1400" kern="100" dirty="0">
              <a:latin typeface="Arial"/>
              <a:ea typeface="+mn-lt"/>
              <a:cs typeface="Times New Roman" panose="02020603050405020304" pitchFamily="18" charset="0"/>
            </a:endParaRPr>
          </a:p>
          <a:p>
            <a:pPr marL="171450" indent="-171450" algn="just">
              <a:spcAft>
                <a:spcPts val="300"/>
              </a:spcAft>
              <a:buFont typeface="Arial" panose="020B0604020202020204" pitchFamily="34" charset="0"/>
              <a:buChar char="•"/>
            </a:pPr>
            <a:r>
              <a:rPr lang="es-ES" sz="1400" kern="100" dirty="0">
                <a:latin typeface="Arial"/>
                <a:ea typeface="+mn-lt"/>
                <a:cs typeface="+mn-lt"/>
              </a:rPr>
              <a:t>Proyecto para crear un POM (es costoso, los ayuntamientos pequeños, pocos recursos, mucho tiempo). Hay una falta de medios, se podría promover la creación de consultorías, hay mucho personal que se está yendo fuera (medida para fijar población).</a:t>
            </a:r>
            <a:endParaRPr lang="es-ES" sz="1400" dirty="0">
              <a:latin typeface="Arial"/>
              <a:ea typeface="+mn-lt"/>
              <a:cs typeface="+mn-lt"/>
            </a:endParaRPr>
          </a:p>
          <a:p>
            <a:pPr marL="171450" indent="-171450" algn="just">
              <a:spcAft>
                <a:spcPts val="300"/>
              </a:spcAft>
              <a:buFont typeface="Arial" panose="020B0604020202020204" pitchFamily="34" charset="0"/>
              <a:buChar char="•"/>
            </a:pPr>
            <a:r>
              <a:rPr lang="es-ES" sz="1400" kern="100" dirty="0">
                <a:latin typeface="Arial"/>
                <a:ea typeface="+mn-lt"/>
                <a:cs typeface="+mn-lt"/>
              </a:rPr>
              <a:t>Recuperación de oficios tradiciones en actividades rentables. Enfoque agroecológico de esto. </a:t>
            </a:r>
            <a:endParaRPr lang="es-ES" sz="1400" dirty="0">
              <a:latin typeface="Arial"/>
              <a:ea typeface="+mn-lt"/>
              <a:cs typeface="+mn-lt"/>
            </a:endParaRPr>
          </a:p>
          <a:p>
            <a:pPr marL="171450" indent="-171450" algn="just">
              <a:spcAft>
                <a:spcPts val="300"/>
              </a:spcAft>
              <a:buFont typeface="Arial" panose="020B0604020202020204" pitchFamily="34" charset="0"/>
              <a:buChar char="•"/>
            </a:pPr>
            <a:r>
              <a:rPr lang="es-ES" sz="1400" kern="100" dirty="0">
                <a:latin typeface="Arial"/>
                <a:ea typeface="+mn-lt"/>
                <a:cs typeface="+mn-lt"/>
              </a:rPr>
              <a:t>Cooperativa de consumo de venta directa de productos de cercanía.</a:t>
            </a:r>
            <a:endParaRPr lang="es-ES" sz="1400" kern="100" dirty="0">
              <a:latin typeface="Arial"/>
              <a:cs typeface="Calibri" panose="020F0502020204030204"/>
            </a:endParaRPr>
          </a:p>
          <a:p>
            <a:pPr marL="171450" indent="-171450" algn="just">
              <a:spcAft>
                <a:spcPts val="300"/>
              </a:spcAft>
              <a:buFont typeface="Arial" panose="020B0604020202020204" pitchFamily="34" charset="0"/>
              <a:buChar char="•"/>
            </a:pPr>
            <a:r>
              <a:rPr lang="es-ES" sz="1400" kern="100" dirty="0">
                <a:latin typeface="Arial"/>
                <a:ea typeface="+mn-lt"/>
                <a:cs typeface="+mn-lt"/>
              </a:rPr>
              <a:t>Consulta a la ciudadanía para conocer su opinión sobre los macroproyectos.</a:t>
            </a:r>
            <a:endParaRPr lang="es-ES" sz="1400" dirty="0">
              <a:latin typeface="Arial"/>
              <a:ea typeface="+mn-lt"/>
              <a:cs typeface="+mn-lt"/>
            </a:endParaRPr>
          </a:p>
          <a:p>
            <a:pPr marL="171450" indent="-171450" algn="just">
              <a:spcAft>
                <a:spcPts val="300"/>
              </a:spcAft>
              <a:buFont typeface="Arial" panose="020B0604020202020204" pitchFamily="34" charset="0"/>
              <a:buChar char="•"/>
            </a:pPr>
            <a:r>
              <a:rPr lang="es-ES" sz="1400" kern="100" dirty="0">
                <a:latin typeface="Arial"/>
                <a:ea typeface="+mn-lt"/>
                <a:cs typeface="+mn-lt"/>
              </a:rPr>
              <a:t>Talleres: de poda, incendios, sostenibilidad. También vincular a la población mediante otros talleres para sensibilizar a la ciudadanía sobre sostenibilidad y cuidado del medioambiente.</a:t>
            </a:r>
            <a:endParaRPr lang="es-ES" sz="1400" dirty="0">
              <a:latin typeface="Arial"/>
              <a:ea typeface="+mn-lt"/>
              <a:cs typeface="+mn-lt"/>
            </a:endParaRPr>
          </a:p>
          <a:p>
            <a:pPr marL="171450" indent="-171450" algn="just">
              <a:spcAft>
                <a:spcPts val="300"/>
              </a:spcAft>
              <a:buFont typeface="Arial" panose="020B0604020202020204" pitchFamily="34" charset="0"/>
              <a:buChar char="•"/>
            </a:pPr>
            <a:r>
              <a:rPr lang="es-ES" sz="1400" kern="100" dirty="0">
                <a:latin typeface="Arial"/>
                <a:ea typeface="+mn-lt"/>
                <a:cs typeface="+mn-lt"/>
              </a:rPr>
              <a:t>Recuperación de oficios tradiciones en actividades rentables. Enfoque agroecológico de esto. </a:t>
            </a:r>
          </a:p>
          <a:p>
            <a:pPr marL="171450" indent="-171450" algn="just">
              <a:spcAft>
                <a:spcPts val="300"/>
              </a:spcAft>
              <a:buFont typeface="Arial" panose="020B0604020202020204" pitchFamily="34" charset="0"/>
              <a:buChar char="•"/>
            </a:pPr>
            <a:r>
              <a:rPr lang="es-ES" sz="1400" dirty="0">
                <a:latin typeface="Arial"/>
                <a:cs typeface="Calibri" panose="020F0502020204030204"/>
              </a:rPr>
              <a:t>Comunidades energéticas.</a:t>
            </a:r>
          </a:p>
          <a:p>
            <a:pPr marL="107950" indent="-107950" algn="just">
              <a:spcAft>
                <a:spcPts val="300"/>
              </a:spcAft>
              <a:buFont typeface="Wingdings" panose="05000000000000000000" pitchFamily="2" charset="2"/>
              <a:buChar char="§"/>
            </a:pPr>
            <a:endParaRPr lang="es-ES" sz="1800" kern="100" dirty="0">
              <a:effectLst/>
              <a:latin typeface="Calibri"/>
              <a:ea typeface="Calibri" panose="020F0502020204030204" pitchFamily="34" charset="0"/>
              <a:cs typeface="Times New Roman" panose="02020603050405020304" pitchFamily="18" charset="0"/>
            </a:endParaRPr>
          </a:p>
        </p:txBody>
      </p:sp>
      <p:sp>
        <p:nvSpPr>
          <p:cNvPr id="3" name="Google Shape;113;p16">
            <a:extLst>
              <a:ext uri="{FF2B5EF4-FFF2-40B4-BE49-F238E27FC236}">
                <a16:creationId xmlns:a16="http://schemas.microsoft.com/office/drawing/2014/main" id="{E2DE862C-B34C-3C53-E3CD-870FD361DD23}"/>
              </a:ext>
            </a:extLst>
          </p:cNvPr>
          <p:cNvSpPr txBox="1"/>
          <p:nvPr/>
        </p:nvSpPr>
        <p:spPr>
          <a:xfrm>
            <a:off x="553528" y="556826"/>
            <a:ext cx="8798943" cy="400069"/>
          </a:xfrm>
          <a:prstGeom prst="rect">
            <a:avLst/>
          </a:prstGeom>
          <a:noFill/>
          <a:ln>
            <a:noFill/>
          </a:ln>
        </p:spPr>
        <p:txBody>
          <a:bodyPr spcFirstLastPara="1" wrap="square" lIns="91400" tIns="45700" rIns="91400" bIns="45700" anchor="t" anchorCtr="0">
            <a:spAutoFit/>
          </a:bodyPr>
          <a:lstStyle/>
          <a:p>
            <a:pPr lvl="0"/>
            <a:r>
              <a:rPr lang="es-ES" sz="2000" dirty="0">
                <a:solidFill>
                  <a:schemeClr val="accent3">
                    <a:lumMod val="75000"/>
                  </a:schemeClr>
                </a:solidFill>
                <a:latin typeface="Arial" panose="020B0604020202020204" pitchFamily="34" charset="0"/>
                <a:cs typeface="Arial" panose="020B0604020202020204" pitchFamily="34" charset="0"/>
              </a:rPr>
              <a:t>MESA DE SOSTENIBILIDAD Y PATRIMONIO NATURAL</a:t>
            </a:r>
          </a:p>
        </p:txBody>
      </p:sp>
      <p:sp>
        <p:nvSpPr>
          <p:cNvPr id="4" name="Google Shape;113;p16">
            <a:extLst>
              <a:ext uri="{FF2B5EF4-FFF2-40B4-BE49-F238E27FC236}">
                <a16:creationId xmlns:a16="http://schemas.microsoft.com/office/drawing/2014/main" id="{87D9063A-CC4E-92F8-7196-CF164AB0C14F}"/>
              </a:ext>
            </a:extLst>
          </p:cNvPr>
          <p:cNvSpPr txBox="1"/>
          <p:nvPr/>
        </p:nvSpPr>
        <p:spPr>
          <a:xfrm>
            <a:off x="553528" y="956895"/>
            <a:ext cx="8798943" cy="338514"/>
          </a:xfrm>
          <a:prstGeom prst="rect">
            <a:avLst/>
          </a:prstGeom>
          <a:noFill/>
          <a:ln>
            <a:noFill/>
          </a:ln>
        </p:spPr>
        <p:txBody>
          <a:bodyPr spcFirstLastPara="1" wrap="square" lIns="91400" tIns="45700" rIns="91400" bIns="45700" anchor="t" anchorCtr="0">
            <a:spAutoFit/>
          </a:bodyPr>
          <a:lstStyle/>
          <a:p>
            <a:pPr lvl="0"/>
            <a:r>
              <a:rPr lang="es-ES" sz="1600" dirty="0">
                <a:solidFill>
                  <a:schemeClr val="accent3">
                    <a:lumMod val="75000"/>
                  </a:schemeClr>
                </a:solidFill>
                <a:latin typeface="Arial" panose="020B0604020202020204" pitchFamily="34" charset="0"/>
                <a:cs typeface="Arial" panose="020B0604020202020204" pitchFamily="34" charset="0"/>
              </a:rPr>
              <a:t>Líneas de actuación</a:t>
            </a:r>
          </a:p>
        </p:txBody>
      </p:sp>
    </p:spTree>
    <p:extLst>
      <p:ext uri="{BB962C8B-B14F-4D97-AF65-F5344CB8AC3E}">
        <p14:creationId xmlns:p14="http://schemas.microsoft.com/office/powerpoint/2010/main" val="1826273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13;p16">
            <a:extLst>
              <a:ext uri="{FF2B5EF4-FFF2-40B4-BE49-F238E27FC236}">
                <a16:creationId xmlns:a16="http://schemas.microsoft.com/office/drawing/2014/main" id="{9ABAAF2E-D015-E462-A635-41ECC2407A93}"/>
              </a:ext>
            </a:extLst>
          </p:cNvPr>
          <p:cNvSpPr txBox="1"/>
          <p:nvPr/>
        </p:nvSpPr>
        <p:spPr>
          <a:xfrm>
            <a:off x="553528" y="1356964"/>
            <a:ext cx="8616350" cy="3570168"/>
          </a:xfrm>
          <a:prstGeom prst="rect">
            <a:avLst/>
          </a:prstGeom>
          <a:noFill/>
          <a:ln>
            <a:noFill/>
          </a:ln>
        </p:spPr>
        <p:txBody>
          <a:bodyPr spcFirstLastPara="1" wrap="square" lIns="91400" tIns="45700" rIns="91400" bIns="45700" anchor="t" anchorCtr="0">
            <a:spAutoFit/>
          </a:bodyPr>
          <a:lstStyle/>
          <a:p>
            <a:pPr marL="171450" indent="-171450" algn="just">
              <a:spcAft>
                <a:spcPts val="300"/>
              </a:spcAft>
              <a:buFont typeface="Arial" panose="020B0604020202020204" pitchFamily="34" charset="0"/>
              <a:buChar char="•"/>
            </a:pPr>
            <a:r>
              <a:rPr lang="es-ES" sz="1400" dirty="0">
                <a:latin typeface="Arial"/>
                <a:cs typeface="Arial"/>
              </a:rPr>
              <a:t>Animación infantil.</a:t>
            </a:r>
          </a:p>
          <a:p>
            <a:pPr marL="171450" indent="-171450" algn="just">
              <a:spcAft>
                <a:spcPts val="300"/>
              </a:spcAft>
              <a:buFont typeface="Arial" panose="020B0604020202020204" pitchFamily="34" charset="0"/>
              <a:buChar char="•"/>
            </a:pPr>
            <a:r>
              <a:rPr lang="es-ES" sz="1400" dirty="0">
                <a:latin typeface="Arial"/>
                <a:cs typeface="Arial"/>
              </a:rPr>
              <a:t>Actividades por días temáticos: día del libro, día de la biblioteca… </a:t>
            </a:r>
            <a:endParaRPr lang="es-ES" sz="1400" dirty="0">
              <a:latin typeface="Arial" panose="020B0604020202020204" pitchFamily="34" charset="0"/>
              <a:cs typeface="Arial" panose="020B0604020202020204" pitchFamily="34" charset="0"/>
            </a:endParaRPr>
          </a:p>
          <a:p>
            <a:pPr marL="171450" indent="-171450" algn="just">
              <a:spcAft>
                <a:spcPts val="300"/>
              </a:spcAft>
              <a:buFont typeface="Arial" panose="020B0604020202020204" pitchFamily="34" charset="0"/>
              <a:buChar char="•"/>
            </a:pPr>
            <a:r>
              <a:rPr lang="es-ES" sz="1400" dirty="0">
                <a:latin typeface="Arial"/>
                <a:cs typeface="Arial"/>
              </a:rPr>
              <a:t>Actividades que tengan una periodicidad. Por ejemplo: una vez al mes. </a:t>
            </a:r>
            <a:endParaRPr lang="es-ES" sz="1400" dirty="0">
              <a:latin typeface="Arial" panose="020B0604020202020204" pitchFamily="34" charset="0"/>
              <a:cs typeface="Arial" panose="020B0604020202020204" pitchFamily="34" charset="0"/>
            </a:endParaRPr>
          </a:p>
          <a:p>
            <a:pPr marL="171450" indent="-171450" algn="just">
              <a:spcAft>
                <a:spcPts val="300"/>
              </a:spcAft>
              <a:buFont typeface="Arial" panose="020B0604020202020204" pitchFamily="34" charset="0"/>
              <a:buChar char="•"/>
            </a:pPr>
            <a:r>
              <a:rPr lang="es-ES" sz="1400" dirty="0">
                <a:latin typeface="Arial"/>
                <a:cs typeface="Arial"/>
              </a:rPr>
              <a:t>Biblioteca como espacio dinamizador.</a:t>
            </a:r>
          </a:p>
          <a:p>
            <a:pPr marL="171450" indent="-171450" algn="just">
              <a:spcAft>
                <a:spcPts val="300"/>
              </a:spcAft>
              <a:buFont typeface="Arial" panose="020B0604020202020204" pitchFamily="34" charset="0"/>
              <a:buChar char="•"/>
            </a:pPr>
            <a:r>
              <a:rPr lang="es-ES" sz="1400" dirty="0">
                <a:latin typeface="Arial"/>
                <a:cs typeface="Arial"/>
              </a:rPr>
              <a:t>Proyecto comarcal: Rincón de lectura itinerante. Sesiones de club de lectura en los municipios que no disponen biblioteca.  </a:t>
            </a:r>
            <a:endParaRPr lang="es-ES" sz="1400" dirty="0">
              <a:latin typeface="Arial"/>
              <a:ea typeface="+mn-lt"/>
              <a:cs typeface="Arial"/>
            </a:endParaRPr>
          </a:p>
          <a:p>
            <a:pPr marL="171450" indent="-171450" algn="just">
              <a:spcAft>
                <a:spcPts val="300"/>
              </a:spcAft>
              <a:buFont typeface="Arial" panose="020B0604020202020204" pitchFamily="34" charset="0"/>
              <a:buChar char="•"/>
            </a:pPr>
            <a:r>
              <a:rPr lang="es-ES" sz="1400" dirty="0">
                <a:latin typeface="Arial"/>
                <a:cs typeface="Arial"/>
              </a:rPr>
              <a:t>Club de lectura (libros con letra legible para mayores, actividades de microcuentos) para los centros de mayores y residencias.  </a:t>
            </a:r>
            <a:endParaRPr lang="es-ES" sz="1400" dirty="0">
              <a:latin typeface="Arial"/>
              <a:ea typeface="+mn-lt"/>
              <a:cs typeface="Arial"/>
            </a:endParaRPr>
          </a:p>
          <a:p>
            <a:pPr marL="171450" indent="-171450" algn="just">
              <a:spcAft>
                <a:spcPts val="300"/>
              </a:spcAft>
              <a:buFont typeface="Arial" panose="020B0604020202020204" pitchFamily="34" charset="0"/>
              <a:buChar char="•"/>
            </a:pPr>
            <a:r>
              <a:rPr lang="es-ES" sz="1400" dirty="0">
                <a:latin typeface="Arial"/>
                <a:cs typeface="Arial"/>
              </a:rPr>
              <a:t>Dinámicas diferentes con vídeos interactivos. </a:t>
            </a:r>
            <a:endParaRPr lang="es-ES" sz="1400" dirty="0">
              <a:latin typeface="Arial"/>
              <a:ea typeface="+mn-lt"/>
              <a:cs typeface="Arial"/>
            </a:endParaRPr>
          </a:p>
          <a:p>
            <a:pPr marL="171450" indent="-171450" algn="just">
              <a:spcAft>
                <a:spcPts val="300"/>
              </a:spcAft>
              <a:buFont typeface="Arial" panose="020B0604020202020204" pitchFamily="34" charset="0"/>
              <a:buChar char="•"/>
            </a:pPr>
            <a:r>
              <a:rPr lang="es-ES" sz="1400" dirty="0">
                <a:latin typeface="Arial"/>
                <a:cs typeface="Arial"/>
              </a:rPr>
              <a:t>Concursos que agrupen a todos los pueblos de </a:t>
            </a:r>
            <a:r>
              <a:rPr lang="es-ES" sz="1400" dirty="0" err="1">
                <a:latin typeface="Arial"/>
                <a:cs typeface="Arial"/>
              </a:rPr>
              <a:t>Entreparques</a:t>
            </a:r>
            <a:r>
              <a:rPr lang="es-ES" sz="1400" dirty="0">
                <a:latin typeface="Arial"/>
                <a:cs typeface="Arial"/>
              </a:rPr>
              <a:t>. </a:t>
            </a:r>
            <a:endParaRPr lang="es-ES" sz="1400" dirty="0">
              <a:latin typeface="Arial"/>
              <a:ea typeface="+mn-lt"/>
              <a:cs typeface="Arial"/>
            </a:endParaRPr>
          </a:p>
          <a:p>
            <a:pPr marL="171450" indent="-171450" algn="just">
              <a:spcAft>
                <a:spcPts val="300"/>
              </a:spcAft>
              <a:buFont typeface="Arial" panose="020B0604020202020204" pitchFamily="34" charset="0"/>
              <a:buChar char="•"/>
            </a:pPr>
            <a:r>
              <a:rPr lang="es-ES" sz="1400" dirty="0">
                <a:latin typeface="Arial"/>
                <a:cs typeface="Arial"/>
              </a:rPr>
              <a:t>Encuentros de la Universidad Popular.  </a:t>
            </a:r>
            <a:endParaRPr lang="es-ES" sz="1400" dirty="0">
              <a:latin typeface="Arial"/>
              <a:ea typeface="+mn-lt"/>
              <a:cs typeface="Arial"/>
            </a:endParaRPr>
          </a:p>
          <a:p>
            <a:pPr marL="171450" indent="-171450" algn="just">
              <a:spcAft>
                <a:spcPts val="300"/>
              </a:spcAft>
              <a:buFont typeface="Arial" panose="020B0604020202020204" pitchFamily="34" charset="0"/>
              <a:buChar char="•"/>
            </a:pPr>
            <a:r>
              <a:rPr lang="es-ES" sz="1400" dirty="0">
                <a:latin typeface="Arial"/>
                <a:cs typeface="Arial"/>
              </a:rPr>
              <a:t>Mesa fija sobre Cultura donde estén </a:t>
            </a:r>
            <a:r>
              <a:rPr lang="es-ES" sz="1400" dirty="0" err="1">
                <a:latin typeface="Arial"/>
                <a:cs typeface="Arial"/>
              </a:rPr>
              <a:t>Entreparques</a:t>
            </a:r>
            <a:r>
              <a:rPr lang="es-ES" sz="1400" dirty="0">
                <a:latin typeface="Arial"/>
                <a:cs typeface="Arial"/>
              </a:rPr>
              <a:t>, Bibliotecas y las Universidades Populares. </a:t>
            </a:r>
            <a:endParaRPr lang="es-ES" sz="1400" dirty="0">
              <a:latin typeface="Arial"/>
              <a:ea typeface="+mn-lt"/>
              <a:cs typeface="Arial"/>
            </a:endParaRPr>
          </a:p>
          <a:p>
            <a:pPr marL="171450" indent="-171450" algn="just">
              <a:spcAft>
                <a:spcPts val="300"/>
              </a:spcAft>
              <a:buFont typeface="Arial" panose="020B0604020202020204" pitchFamily="34" charset="0"/>
              <a:buChar char="•"/>
            </a:pPr>
            <a:r>
              <a:rPr lang="es-ES" sz="1400" dirty="0">
                <a:latin typeface="Arial"/>
                <a:cs typeface="Arial"/>
              </a:rPr>
              <a:t>Aprovechamiento del parque de Alarcos mediante talleres. </a:t>
            </a:r>
            <a:endParaRPr lang="es-ES" sz="1400" dirty="0">
              <a:latin typeface="Arial"/>
              <a:ea typeface="+mn-lt"/>
              <a:cs typeface="Arial"/>
            </a:endParaRPr>
          </a:p>
          <a:p>
            <a:pPr marL="171450" indent="-171450" algn="just">
              <a:spcAft>
                <a:spcPts val="300"/>
              </a:spcAft>
              <a:buFont typeface="Arial" panose="020B0604020202020204" pitchFamily="34" charset="0"/>
              <a:buChar char="•"/>
            </a:pPr>
            <a:r>
              <a:rPr lang="es-ES" sz="1400" dirty="0">
                <a:latin typeface="Arial" panose="020B0604020202020204" pitchFamily="34" charset="0"/>
                <a:cs typeface="Arial" panose="020B0604020202020204" pitchFamily="34" charset="0"/>
              </a:rPr>
              <a:t>Festivales de música. </a:t>
            </a:r>
            <a:endParaRPr lang="es-ES" sz="1400" dirty="0"/>
          </a:p>
        </p:txBody>
      </p:sp>
      <p:sp>
        <p:nvSpPr>
          <p:cNvPr id="3" name="Google Shape;113;p16">
            <a:extLst>
              <a:ext uri="{FF2B5EF4-FFF2-40B4-BE49-F238E27FC236}">
                <a16:creationId xmlns:a16="http://schemas.microsoft.com/office/drawing/2014/main" id="{2E37BAB1-46DE-E65A-C9A8-D56C12E714BF}"/>
              </a:ext>
            </a:extLst>
          </p:cNvPr>
          <p:cNvSpPr txBox="1"/>
          <p:nvPr/>
        </p:nvSpPr>
        <p:spPr>
          <a:xfrm>
            <a:off x="553528" y="556826"/>
            <a:ext cx="8798943" cy="400069"/>
          </a:xfrm>
          <a:prstGeom prst="rect">
            <a:avLst/>
          </a:prstGeom>
          <a:noFill/>
          <a:ln>
            <a:noFill/>
          </a:ln>
        </p:spPr>
        <p:txBody>
          <a:bodyPr spcFirstLastPara="1" wrap="square" lIns="91400" tIns="45700" rIns="91400" bIns="45700" anchor="t" anchorCtr="0">
            <a:spAutoFit/>
          </a:bodyPr>
          <a:lstStyle/>
          <a:p>
            <a:pPr lvl="0"/>
            <a:r>
              <a:rPr lang="es-ES" sz="2000" dirty="0">
                <a:solidFill>
                  <a:schemeClr val="accent3">
                    <a:lumMod val="75000"/>
                  </a:schemeClr>
                </a:solidFill>
                <a:latin typeface="Arial" panose="020B0604020202020204" pitchFamily="34" charset="0"/>
                <a:cs typeface="Arial" panose="020B0604020202020204" pitchFamily="34" charset="0"/>
              </a:rPr>
              <a:t>MESA DE CULTURA</a:t>
            </a:r>
          </a:p>
        </p:txBody>
      </p:sp>
      <p:sp>
        <p:nvSpPr>
          <p:cNvPr id="4" name="Google Shape;113;p16">
            <a:extLst>
              <a:ext uri="{FF2B5EF4-FFF2-40B4-BE49-F238E27FC236}">
                <a16:creationId xmlns:a16="http://schemas.microsoft.com/office/drawing/2014/main" id="{8E5B0E77-1ECA-E361-01E2-678AF662AC3D}"/>
              </a:ext>
            </a:extLst>
          </p:cNvPr>
          <p:cNvSpPr txBox="1"/>
          <p:nvPr/>
        </p:nvSpPr>
        <p:spPr>
          <a:xfrm>
            <a:off x="553528" y="956895"/>
            <a:ext cx="8798943" cy="338514"/>
          </a:xfrm>
          <a:prstGeom prst="rect">
            <a:avLst/>
          </a:prstGeom>
          <a:noFill/>
          <a:ln>
            <a:noFill/>
          </a:ln>
        </p:spPr>
        <p:txBody>
          <a:bodyPr spcFirstLastPara="1" wrap="square" lIns="91400" tIns="45700" rIns="91400" bIns="45700" anchor="t" anchorCtr="0">
            <a:spAutoFit/>
          </a:bodyPr>
          <a:lstStyle/>
          <a:p>
            <a:pPr lvl="0"/>
            <a:r>
              <a:rPr lang="es-ES" sz="1600" dirty="0">
                <a:solidFill>
                  <a:schemeClr val="accent3">
                    <a:lumMod val="75000"/>
                  </a:schemeClr>
                </a:solidFill>
                <a:latin typeface="Arial" panose="020B0604020202020204" pitchFamily="34" charset="0"/>
                <a:cs typeface="Arial" panose="020B0604020202020204" pitchFamily="34" charset="0"/>
              </a:rPr>
              <a:t>Líneas de actuación</a:t>
            </a:r>
          </a:p>
        </p:txBody>
      </p:sp>
    </p:spTree>
    <p:extLst>
      <p:ext uri="{BB962C8B-B14F-4D97-AF65-F5344CB8AC3E}">
        <p14:creationId xmlns:p14="http://schemas.microsoft.com/office/powerpoint/2010/main" val="4006223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8"/>
          <p:cNvSpPr txBox="1">
            <a:spLocks noChangeArrowheads="1"/>
          </p:cNvSpPr>
          <p:nvPr/>
        </p:nvSpPr>
        <p:spPr bwMode="auto">
          <a:xfrm>
            <a:off x="2384803" y="2180492"/>
            <a:ext cx="7165597" cy="2825142"/>
          </a:xfrm>
          <a:prstGeom prst="rect">
            <a:avLst/>
          </a:prstGeom>
          <a:noFill/>
          <a:ln w="19050">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180000" tIns="108000" rIns="180000" bIns="108000" anchor="ctr" anchorCtr="0"/>
          <a:lstStyle>
            <a:lvl1pPr marL="352425" indent="-269875">
              <a:tabLst>
                <a:tab pos="352425" algn="l"/>
              </a:tabLst>
              <a:defRPr sz="2000">
                <a:solidFill>
                  <a:schemeClr val="tx1"/>
                </a:solidFill>
                <a:latin typeface="Calibri" pitchFamily="34" charset="0"/>
                <a:cs typeface="Arial" charset="0"/>
              </a:defRPr>
            </a:lvl1pPr>
            <a:lvl2pPr marL="742950" indent="-285750">
              <a:tabLst>
                <a:tab pos="352425" algn="l"/>
              </a:tabLst>
              <a:defRPr sz="2000">
                <a:solidFill>
                  <a:schemeClr val="tx1"/>
                </a:solidFill>
                <a:latin typeface="Calibri" pitchFamily="34" charset="0"/>
                <a:cs typeface="Arial" charset="0"/>
              </a:defRPr>
            </a:lvl2pPr>
            <a:lvl3pPr marL="1143000" indent="-228600">
              <a:tabLst>
                <a:tab pos="352425" algn="l"/>
              </a:tabLst>
              <a:defRPr sz="2000">
                <a:solidFill>
                  <a:schemeClr val="tx1"/>
                </a:solidFill>
                <a:latin typeface="Calibri" pitchFamily="34" charset="0"/>
                <a:cs typeface="Arial" charset="0"/>
              </a:defRPr>
            </a:lvl3pPr>
            <a:lvl4pPr marL="1600200" indent="-228600">
              <a:tabLst>
                <a:tab pos="352425" algn="l"/>
              </a:tabLst>
              <a:defRPr sz="2000">
                <a:solidFill>
                  <a:schemeClr val="tx1"/>
                </a:solidFill>
                <a:latin typeface="Calibri" pitchFamily="34" charset="0"/>
                <a:cs typeface="Arial" charset="0"/>
              </a:defRPr>
            </a:lvl4pPr>
            <a:lvl5pPr marL="2057400" indent="-228600">
              <a:tabLst>
                <a:tab pos="352425" algn="l"/>
              </a:tabLst>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9pPr>
          </a:lstStyle>
          <a:p>
            <a:pPr marL="144000" indent="-144000" eaLnBrk="1" hangingPunct="1">
              <a:spcBef>
                <a:spcPts val="0"/>
              </a:spcBef>
              <a:spcAft>
                <a:spcPts val="1200"/>
              </a:spcAft>
              <a:buFont typeface="Wingdings" panose="05000000000000000000" pitchFamily="2" charset="2"/>
              <a:buChar char="§"/>
            </a:pPr>
            <a:r>
              <a:rPr lang="es-ES" altLang="es-ES" sz="1800" dirty="0">
                <a:latin typeface="Arial" panose="020B0604020202020204" pitchFamily="34" charset="0"/>
                <a:cs typeface="Arial" panose="020B0604020202020204" pitchFamily="34" charset="0"/>
              </a:rPr>
              <a:t>¿Hay algo con lo que no estéis de acuerdo?</a:t>
            </a:r>
          </a:p>
          <a:p>
            <a:pPr marL="144000" indent="-144000" eaLnBrk="1" hangingPunct="1">
              <a:spcBef>
                <a:spcPts val="0"/>
              </a:spcBef>
              <a:spcAft>
                <a:spcPts val="1200"/>
              </a:spcAft>
              <a:buFont typeface="Wingdings" panose="05000000000000000000" pitchFamily="2" charset="2"/>
              <a:buChar char="§"/>
            </a:pPr>
            <a:r>
              <a:rPr lang="es-ES" altLang="es-ES" sz="1800" dirty="0">
                <a:latin typeface="Arial" panose="020B0604020202020204" pitchFamily="34" charset="0"/>
                <a:cs typeface="Arial" panose="020B0604020202020204" pitchFamily="34" charset="0"/>
              </a:rPr>
              <a:t>¿Hay algo que creéis que falta?</a:t>
            </a:r>
          </a:p>
        </p:txBody>
      </p:sp>
      <p:sp>
        <p:nvSpPr>
          <p:cNvPr id="12" name="Rectangle 53"/>
          <p:cNvSpPr>
            <a:spLocks noChangeArrowheads="1"/>
          </p:cNvSpPr>
          <p:nvPr/>
        </p:nvSpPr>
        <p:spPr bwMode="auto">
          <a:xfrm>
            <a:off x="488950" y="1412776"/>
            <a:ext cx="1727746" cy="4184728"/>
          </a:xfrm>
          <a:prstGeom prst="rect">
            <a:avLst/>
          </a:prstGeom>
          <a:solidFill>
            <a:schemeClr val="accent3">
              <a:lumMod val="75000"/>
            </a:schemeClr>
          </a:solidFill>
          <a:ln>
            <a:noFill/>
          </a:ln>
        </p:spPr>
        <p:txBody>
          <a:bodyPr anchor="ctr"/>
          <a:lstStyle/>
          <a:p>
            <a:pPr algn="ctr" eaLnBrk="1" fontAlgn="auto" hangingPunct="1">
              <a:lnSpc>
                <a:spcPct val="90000"/>
              </a:lnSpc>
              <a:spcBef>
                <a:spcPts val="0"/>
              </a:spcBef>
              <a:spcAft>
                <a:spcPts val="0"/>
              </a:spcAft>
            </a:pPr>
            <a:r>
              <a:rPr lang="es-ES" altLang="es-ES" sz="1800" kern="0" dirty="0">
                <a:solidFill>
                  <a:prstClr val="white"/>
                </a:solidFill>
                <a:latin typeface="Arial" panose="020B0604020202020204" pitchFamily="34" charset="0"/>
                <a:cs typeface="Arial" panose="020B0604020202020204" pitchFamily="34" charset="0"/>
              </a:rPr>
              <a:t>Proceso </a:t>
            </a:r>
          </a:p>
          <a:p>
            <a:pPr algn="ctr" eaLnBrk="1" fontAlgn="auto" hangingPunct="1">
              <a:lnSpc>
                <a:spcPct val="90000"/>
              </a:lnSpc>
              <a:spcBef>
                <a:spcPts val="0"/>
              </a:spcBef>
              <a:spcAft>
                <a:spcPts val="0"/>
              </a:spcAft>
            </a:pPr>
            <a:r>
              <a:rPr lang="es-ES" altLang="es-ES" sz="1800" kern="0" dirty="0">
                <a:solidFill>
                  <a:prstClr val="white"/>
                </a:solidFill>
                <a:latin typeface="Arial" panose="020B0604020202020204" pitchFamily="34" charset="0"/>
                <a:cs typeface="Arial" panose="020B0604020202020204" pitchFamily="34" charset="0"/>
              </a:rPr>
              <a:t>de trabajo</a:t>
            </a:r>
          </a:p>
        </p:txBody>
      </p:sp>
      <p:grpSp>
        <p:nvGrpSpPr>
          <p:cNvPr id="13" name="Group 8"/>
          <p:cNvGrpSpPr>
            <a:grpSpLocks/>
          </p:cNvGrpSpPr>
          <p:nvPr/>
        </p:nvGrpSpPr>
        <p:grpSpPr bwMode="auto">
          <a:xfrm>
            <a:off x="8456613" y="44624"/>
            <a:ext cx="1406525" cy="1333107"/>
            <a:chOff x="4811" y="235"/>
            <a:chExt cx="1194" cy="1183"/>
          </a:xfrm>
        </p:grpSpPr>
        <p:pic>
          <p:nvPicPr>
            <p:cNvPr id="14" name="Picture 58" descr="sep2"/>
            <p:cNvPicPr>
              <a:picLocks noChangeAspect="1" noChangeArrowheads="1"/>
            </p:cNvPicPr>
            <p:nvPr/>
          </p:nvPicPr>
          <p:blipFill>
            <a:blip r:embed="rId3" cstate="print">
              <a:extLst>
                <a:ext uri="{28A0092B-C50C-407E-A947-70E740481C1C}">
                  <a14:useLocalDpi xmlns:a14="http://schemas.microsoft.com/office/drawing/2010/main" val="0"/>
                </a:ext>
              </a:extLst>
            </a:blip>
            <a:srcRect l="7874" r="11810"/>
            <a:stretch>
              <a:fillRect/>
            </a:stretch>
          </p:blipFill>
          <p:spPr bwMode="auto">
            <a:xfrm>
              <a:off x="4811" y="235"/>
              <a:ext cx="1194" cy="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9"/>
            <p:cNvSpPr>
              <a:spLocks noChangeArrowheads="1"/>
            </p:cNvSpPr>
            <p:nvPr/>
          </p:nvSpPr>
          <p:spPr bwMode="auto">
            <a:xfrm>
              <a:off x="5077" y="724"/>
              <a:ext cx="81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Calibri" pitchFamily="34" charset="0"/>
                  <a:cs typeface="Arial" charset="0"/>
                </a:defRPr>
              </a:lvl1pPr>
              <a:lvl2pPr marL="742950" indent="-285750">
                <a:defRPr sz="2000">
                  <a:solidFill>
                    <a:schemeClr val="tx1"/>
                  </a:solidFill>
                  <a:latin typeface="Calibri" pitchFamily="34" charset="0"/>
                  <a:cs typeface="Arial" charset="0"/>
                </a:defRPr>
              </a:lvl2pPr>
              <a:lvl3pPr marL="1143000" indent="-228600">
                <a:defRPr sz="2000">
                  <a:solidFill>
                    <a:schemeClr val="tx1"/>
                  </a:solidFill>
                  <a:latin typeface="Calibri" pitchFamily="34" charset="0"/>
                  <a:cs typeface="Arial" charset="0"/>
                </a:defRPr>
              </a:lvl3pPr>
              <a:lvl4pPr marL="1600200" indent="-228600">
                <a:defRPr sz="2000">
                  <a:solidFill>
                    <a:schemeClr val="tx1"/>
                  </a:solidFill>
                  <a:latin typeface="Calibri" pitchFamily="34" charset="0"/>
                  <a:cs typeface="Arial" charset="0"/>
                </a:defRPr>
              </a:lvl4pPr>
              <a:lvl5pPr marL="2057400" indent="-228600">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9pPr>
            </a:lstStyle>
            <a:p>
              <a:pPr algn="ctr">
                <a:lnSpc>
                  <a:spcPct val="85000"/>
                </a:lnSpc>
              </a:pPr>
              <a:r>
                <a:rPr lang="es-ES" altLang="es-ES" sz="1200" b="1" dirty="0">
                  <a:solidFill>
                    <a:schemeClr val="accent3">
                      <a:lumMod val="75000"/>
                    </a:schemeClr>
                  </a:solidFill>
                  <a:latin typeface="+mj-lt"/>
                </a:rPr>
                <a:t>Dinámica</a:t>
              </a:r>
            </a:p>
          </p:txBody>
        </p:sp>
      </p:grpSp>
      <p:sp>
        <p:nvSpPr>
          <p:cNvPr id="17" name="Text Box 41"/>
          <p:cNvSpPr txBox="1">
            <a:spLocks noChangeArrowheads="1"/>
          </p:cNvSpPr>
          <p:nvPr/>
        </p:nvSpPr>
        <p:spPr bwMode="auto">
          <a:xfrm>
            <a:off x="2361586" y="1412776"/>
            <a:ext cx="7188814" cy="688608"/>
          </a:xfrm>
          <a:prstGeom prst="rect">
            <a:avLst/>
          </a:prstGeom>
          <a:solidFill>
            <a:schemeClr val="accent3">
              <a:lumMod val="75000"/>
            </a:schemeClr>
          </a:solidFill>
          <a:ln>
            <a:noFill/>
          </a:ln>
        </p:spPr>
        <p:txBody>
          <a:bodyPr anchor="ctr"/>
          <a:lstStyle>
            <a:lvl1pPr>
              <a:defRPr sz="2000">
                <a:solidFill>
                  <a:schemeClr val="tx1"/>
                </a:solidFill>
                <a:latin typeface="Calibri" pitchFamily="34" charset="0"/>
                <a:cs typeface="Arial" charset="0"/>
              </a:defRPr>
            </a:lvl1pPr>
            <a:lvl2pPr marL="742950" indent="-285750">
              <a:defRPr sz="2000">
                <a:solidFill>
                  <a:schemeClr val="tx1"/>
                </a:solidFill>
                <a:latin typeface="Calibri" pitchFamily="34" charset="0"/>
                <a:cs typeface="Arial" charset="0"/>
              </a:defRPr>
            </a:lvl2pPr>
            <a:lvl3pPr marL="1143000" indent="-228600">
              <a:defRPr sz="2000">
                <a:solidFill>
                  <a:schemeClr val="tx1"/>
                </a:solidFill>
                <a:latin typeface="Calibri" pitchFamily="34" charset="0"/>
                <a:cs typeface="Arial" charset="0"/>
              </a:defRPr>
            </a:lvl3pPr>
            <a:lvl4pPr marL="1600200" indent="-228600">
              <a:defRPr sz="2000">
                <a:solidFill>
                  <a:schemeClr val="tx1"/>
                </a:solidFill>
                <a:latin typeface="Calibri" pitchFamily="34" charset="0"/>
                <a:cs typeface="Arial" charset="0"/>
              </a:defRPr>
            </a:lvl4pPr>
            <a:lvl5pPr marL="2057400" indent="-228600">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9pPr>
          </a:lstStyle>
          <a:p>
            <a:pPr algn="ctr"/>
            <a:r>
              <a:rPr lang="es-ES" altLang="es-ES" sz="1800" dirty="0">
                <a:solidFill>
                  <a:srgbClr val="FFFFFF"/>
                </a:solidFill>
                <a:latin typeface="Arial" panose="020B0604020202020204" pitchFamily="34" charset="0"/>
                <a:cs typeface="Arial" panose="020B0604020202020204" pitchFamily="34" charset="0"/>
              </a:rPr>
              <a:t>RESULTADOS DE LAS MESAS </a:t>
            </a:r>
          </a:p>
          <a:p>
            <a:pPr algn="ctr"/>
            <a:r>
              <a:rPr lang="es-ES" altLang="es-ES" sz="1800" dirty="0">
                <a:solidFill>
                  <a:srgbClr val="FFFFFF"/>
                </a:solidFill>
                <a:latin typeface="Arial" panose="020B0604020202020204" pitchFamily="34" charset="0"/>
                <a:cs typeface="Arial" panose="020B0604020202020204" pitchFamily="34" charset="0"/>
              </a:rPr>
              <a:t>SECTORIALES Y DE COLECTIVOS</a:t>
            </a:r>
          </a:p>
        </p:txBody>
      </p:sp>
      <p:sp>
        <p:nvSpPr>
          <p:cNvPr id="8" name="Text Box 41">
            <a:extLst>
              <a:ext uri="{FF2B5EF4-FFF2-40B4-BE49-F238E27FC236}">
                <a16:creationId xmlns:a16="http://schemas.microsoft.com/office/drawing/2014/main" id="{1CCA76C3-6F07-4905-BD5B-F2D8035ECB50}"/>
              </a:ext>
            </a:extLst>
          </p:cNvPr>
          <p:cNvSpPr txBox="1">
            <a:spLocks noChangeArrowheads="1"/>
          </p:cNvSpPr>
          <p:nvPr/>
        </p:nvSpPr>
        <p:spPr bwMode="auto">
          <a:xfrm>
            <a:off x="2367341" y="5084742"/>
            <a:ext cx="7165597" cy="512762"/>
          </a:xfrm>
          <a:prstGeom prst="rect">
            <a:avLst/>
          </a:prstGeom>
          <a:noFill/>
          <a:ln w="19050">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180000" tIns="108000" bIns="108000" anchor="ctr" anchorCtr="0"/>
          <a:lstStyle>
            <a:defPPr marR="0" lvl="0" algn="l" rtl="0">
              <a:lnSpc>
                <a:spcPct val="100000"/>
              </a:lnSpc>
              <a:spcBef>
                <a:spcPts val="0"/>
              </a:spcBef>
              <a:spcAft>
                <a:spcPts val="0"/>
              </a:spcAft>
            </a:defPPr>
            <a:lvl1pPr marL="0" indent="0" eaLnBrk="1" hangingPunct="1">
              <a:lnSpc>
                <a:spcPct val="90000"/>
              </a:lnSpc>
              <a:spcAft>
                <a:spcPts val="1200"/>
              </a:spcAft>
              <a:tabLst>
                <a:tab pos="352425" algn="l"/>
              </a:tabLst>
              <a:defRPr sz="1800">
                <a:solidFill>
                  <a:schemeClr val="tx1"/>
                </a:solidFill>
                <a:latin typeface="Arial" panose="020B0604020202020204" pitchFamily="34" charset="0"/>
                <a:cs typeface="Arial" panose="020B0604020202020204" pitchFamily="34" charset="0"/>
              </a:defRPr>
            </a:lvl1pPr>
            <a:lvl2pPr marL="742950" indent="-285750">
              <a:tabLst>
                <a:tab pos="352425" algn="l"/>
              </a:tabLst>
              <a:defRPr sz="2000">
                <a:solidFill>
                  <a:schemeClr val="tx1"/>
                </a:solidFill>
                <a:latin typeface="Calibri" pitchFamily="34" charset="0"/>
                <a:cs typeface="Arial" charset="0"/>
              </a:defRPr>
            </a:lvl2pPr>
            <a:lvl3pPr marL="1143000" indent="-228600">
              <a:tabLst>
                <a:tab pos="352425" algn="l"/>
              </a:tabLst>
              <a:defRPr sz="2000">
                <a:solidFill>
                  <a:schemeClr val="tx1"/>
                </a:solidFill>
                <a:latin typeface="Calibri" pitchFamily="34" charset="0"/>
                <a:cs typeface="Arial" charset="0"/>
              </a:defRPr>
            </a:lvl3pPr>
            <a:lvl4pPr marL="1600200" indent="-228600">
              <a:tabLst>
                <a:tab pos="352425" algn="l"/>
              </a:tabLst>
              <a:defRPr sz="2000">
                <a:solidFill>
                  <a:schemeClr val="tx1"/>
                </a:solidFill>
                <a:latin typeface="Calibri" pitchFamily="34" charset="0"/>
                <a:cs typeface="Arial" charset="0"/>
              </a:defRPr>
            </a:lvl4pPr>
            <a:lvl5pPr marL="2057400" indent="-228600">
              <a:tabLst>
                <a:tab pos="352425" algn="l"/>
              </a:tabLst>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9pPr>
          </a:lstStyle>
          <a:p>
            <a:pPr algn="ctr"/>
            <a:r>
              <a:rPr lang="es-ES" altLang="es-ES" dirty="0">
                <a:solidFill>
                  <a:schemeClr val="accent3">
                    <a:lumMod val="75000"/>
                  </a:schemeClr>
                </a:solidFill>
              </a:rPr>
              <a:t>Debate y consenso</a:t>
            </a:r>
          </a:p>
        </p:txBody>
      </p:sp>
    </p:spTree>
    <p:extLst>
      <p:ext uri="{BB962C8B-B14F-4D97-AF65-F5344CB8AC3E}">
        <p14:creationId xmlns:p14="http://schemas.microsoft.com/office/powerpoint/2010/main" val="1802227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8"/>
          <p:cNvSpPr txBox="1">
            <a:spLocks noChangeArrowheads="1"/>
          </p:cNvSpPr>
          <p:nvPr/>
        </p:nvSpPr>
        <p:spPr bwMode="auto">
          <a:xfrm>
            <a:off x="2360711" y="2014718"/>
            <a:ext cx="7165597" cy="3582786"/>
          </a:xfrm>
          <a:prstGeom prst="rect">
            <a:avLst/>
          </a:prstGeom>
          <a:noFill/>
          <a:ln w="19050">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180000" tIns="108000" rIns="180000" bIns="108000" anchor="ctr" anchorCtr="0"/>
          <a:lstStyle>
            <a:lvl1pPr marL="352425" indent="-269875">
              <a:tabLst>
                <a:tab pos="352425" algn="l"/>
              </a:tabLst>
              <a:defRPr sz="2000">
                <a:solidFill>
                  <a:schemeClr val="tx1"/>
                </a:solidFill>
                <a:latin typeface="Calibri" pitchFamily="34" charset="0"/>
                <a:cs typeface="Arial" charset="0"/>
              </a:defRPr>
            </a:lvl1pPr>
            <a:lvl2pPr marL="742950" indent="-285750">
              <a:tabLst>
                <a:tab pos="352425" algn="l"/>
              </a:tabLst>
              <a:defRPr sz="2000">
                <a:solidFill>
                  <a:schemeClr val="tx1"/>
                </a:solidFill>
                <a:latin typeface="Calibri" pitchFamily="34" charset="0"/>
                <a:cs typeface="Arial" charset="0"/>
              </a:defRPr>
            </a:lvl2pPr>
            <a:lvl3pPr marL="1143000" indent="-228600">
              <a:tabLst>
                <a:tab pos="352425" algn="l"/>
              </a:tabLst>
              <a:defRPr sz="2000">
                <a:solidFill>
                  <a:schemeClr val="tx1"/>
                </a:solidFill>
                <a:latin typeface="Calibri" pitchFamily="34" charset="0"/>
                <a:cs typeface="Arial" charset="0"/>
              </a:defRPr>
            </a:lvl3pPr>
            <a:lvl4pPr marL="1600200" indent="-228600">
              <a:tabLst>
                <a:tab pos="352425" algn="l"/>
              </a:tabLst>
              <a:defRPr sz="2000">
                <a:solidFill>
                  <a:schemeClr val="tx1"/>
                </a:solidFill>
                <a:latin typeface="Calibri" pitchFamily="34" charset="0"/>
                <a:cs typeface="Arial" charset="0"/>
              </a:defRPr>
            </a:lvl4pPr>
            <a:lvl5pPr marL="2057400" indent="-228600">
              <a:tabLst>
                <a:tab pos="352425" algn="l"/>
              </a:tabLst>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9pPr>
          </a:lstStyle>
          <a:p>
            <a:pPr marL="144000" indent="-144000" eaLnBrk="1" hangingPunct="1">
              <a:spcBef>
                <a:spcPts val="0"/>
              </a:spcBef>
              <a:spcAft>
                <a:spcPts val="1200"/>
              </a:spcAft>
              <a:buFont typeface="Wingdings" panose="05000000000000000000" pitchFamily="2" charset="2"/>
              <a:buChar char="§"/>
            </a:pPr>
            <a:r>
              <a:rPr lang="es-ES" altLang="es-ES" sz="1800" dirty="0">
                <a:latin typeface="Arial" panose="020B0604020202020204" pitchFamily="34" charset="0"/>
                <a:cs typeface="Arial" panose="020B0604020202020204" pitchFamily="34" charset="0"/>
              </a:rPr>
              <a:t>¿Quién soy?</a:t>
            </a:r>
          </a:p>
          <a:p>
            <a:pPr marL="144000" indent="-144000" eaLnBrk="1" hangingPunct="1">
              <a:spcBef>
                <a:spcPts val="0"/>
              </a:spcBef>
              <a:spcAft>
                <a:spcPts val="1200"/>
              </a:spcAft>
              <a:buFont typeface="Wingdings" panose="05000000000000000000" pitchFamily="2" charset="2"/>
              <a:buChar char="§"/>
            </a:pPr>
            <a:r>
              <a:rPr lang="es-ES" altLang="es-ES" sz="1800" dirty="0">
                <a:latin typeface="Arial" panose="020B0604020202020204" pitchFamily="34" charset="0"/>
                <a:cs typeface="Arial" panose="020B0604020202020204" pitchFamily="34" charset="0"/>
              </a:rPr>
              <a:t>¿A quién represento?</a:t>
            </a:r>
          </a:p>
          <a:p>
            <a:pPr marL="144000" indent="-144000" eaLnBrk="1" hangingPunct="1">
              <a:spcBef>
                <a:spcPts val="0"/>
              </a:spcBef>
              <a:spcAft>
                <a:spcPts val="1200"/>
              </a:spcAft>
              <a:buFont typeface="Wingdings" panose="05000000000000000000" pitchFamily="2" charset="2"/>
              <a:buChar char="§"/>
            </a:pPr>
            <a:r>
              <a:rPr lang="es-ES" altLang="es-ES" sz="1800" dirty="0">
                <a:latin typeface="Arial" panose="020B0604020202020204" pitchFamily="34" charset="0"/>
                <a:cs typeface="Arial" panose="020B0604020202020204" pitchFamily="34" charset="0"/>
              </a:rPr>
              <a:t>¿Cuál ha sido hasta ahora mi relación con el GDR Entreparques y con el desarrollo de este territorio?</a:t>
            </a:r>
          </a:p>
          <a:p>
            <a:pPr marL="144000" indent="-144000" eaLnBrk="1" hangingPunct="1">
              <a:spcBef>
                <a:spcPts val="0"/>
              </a:spcBef>
              <a:spcAft>
                <a:spcPts val="1200"/>
              </a:spcAft>
              <a:buFont typeface="Wingdings" panose="05000000000000000000" pitchFamily="2" charset="2"/>
              <a:buChar char="§"/>
            </a:pPr>
            <a:r>
              <a:rPr lang="es-ES" altLang="es-ES" sz="1800" dirty="0">
                <a:latin typeface="Arial" panose="020B0604020202020204" pitchFamily="34" charset="0"/>
                <a:cs typeface="Arial" panose="020B0604020202020204" pitchFamily="34" charset="0"/>
              </a:rPr>
              <a:t>¿Qué espero de la nueva EDLP para 2023-2027?</a:t>
            </a:r>
          </a:p>
        </p:txBody>
      </p:sp>
      <p:sp>
        <p:nvSpPr>
          <p:cNvPr id="12" name="Rectangle 53"/>
          <p:cNvSpPr>
            <a:spLocks noChangeArrowheads="1"/>
          </p:cNvSpPr>
          <p:nvPr/>
        </p:nvSpPr>
        <p:spPr bwMode="auto">
          <a:xfrm>
            <a:off x="488950" y="1412776"/>
            <a:ext cx="1727746" cy="4184728"/>
          </a:xfrm>
          <a:prstGeom prst="rect">
            <a:avLst/>
          </a:prstGeom>
          <a:solidFill>
            <a:schemeClr val="accent3">
              <a:lumMod val="75000"/>
            </a:schemeClr>
          </a:solidFill>
          <a:ln>
            <a:noFill/>
          </a:ln>
        </p:spPr>
        <p:txBody>
          <a:bodyPr anchor="ctr"/>
          <a:lstStyle/>
          <a:p>
            <a:pPr algn="ctr" eaLnBrk="1" fontAlgn="auto" hangingPunct="1">
              <a:lnSpc>
                <a:spcPct val="90000"/>
              </a:lnSpc>
              <a:spcBef>
                <a:spcPts val="0"/>
              </a:spcBef>
              <a:spcAft>
                <a:spcPts val="0"/>
              </a:spcAft>
            </a:pPr>
            <a:r>
              <a:rPr lang="es-ES" altLang="es-ES" sz="1800" kern="0" dirty="0">
                <a:solidFill>
                  <a:prstClr val="white"/>
                </a:solidFill>
                <a:latin typeface="Arial" panose="020B0604020202020204" pitchFamily="34" charset="0"/>
                <a:cs typeface="Arial" panose="020B0604020202020204" pitchFamily="34" charset="0"/>
              </a:rPr>
              <a:t>Proceso </a:t>
            </a:r>
          </a:p>
          <a:p>
            <a:pPr algn="ctr" eaLnBrk="1" fontAlgn="auto" hangingPunct="1">
              <a:lnSpc>
                <a:spcPct val="90000"/>
              </a:lnSpc>
              <a:spcBef>
                <a:spcPts val="0"/>
              </a:spcBef>
              <a:spcAft>
                <a:spcPts val="0"/>
              </a:spcAft>
            </a:pPr>
            <a:r>
              <a:rPr lang="es-ES" altLang="es-ES" sz="1800" kern="0" dirty="0">
                <a:solidFill>
                  <a:prstClr val="white"/>
                </a:solidFill>
                <a:latin typeface="Arial" panose="020B0604020202020204" pitchFamily="34" charset="0"/>
                <a:cs typeface="Arial" panose="020B0604020202020204" pitchFamily="34" charset="0"/>
              </a:rPr>
              <a:t>de trabajo</a:t>
            </a:r>
          </a:p>
        </p:txBody>
      </p:sp>
      <p:grpSp>
        <p:nvGrpSpPr>
          <p:cNvPr id="13" name="Group 8"/>
          <p:cNvGrpSpPr>
            <a:grpSpLocks/>
          </p:cNvGrpSpPr>
          <p:nvPr/>
        </p:nvGrpSpPr>
        <p:grpSpPr bwMode="auto">
          <a:xfrm>
            <a:off x="8456613" y="44624"/>
            <a:ext cx="1406525" cy="1333107"/>
            <a:chOff x="4811" y="235"/>
            <a:chExt cx="1194" cy="1183"/>
          </a:xfrm>
        </p:grpSpPr>
        <p:pic>
          <p:nvPicPr>
            <p:cNvPr id="14" name="Picture 58" descr="sep2"/>
            <p:cNvPicPr>
              <a:picLocks noChangeAspect="1" noChangeArrowheads="1"/>
            </p:cNvPicPr>
            <p:nvPr/>
          </p:nvPicPr>
          <p:blipFill>
            <a:blip r:embed="rId3" cstate="print">
              <a:extLst>
                <a:ext uri="{28A0092B-C50C-407E-A947-70E740481C1C}">
                  <a14:useLocalDpi xmlns:a14="http://schemas.microsoft.com/office/drawing/2010/main" val="0"/>
                </a:ext>
              </a:extLst>
            </a:blip>
            <a:srcRect l="7874" r="11810"/>
            <a:stretch>
              <a:fillRect/>
            </a:stretch>
          </p:blipFill>
          <p:spPr bwMode="auto">
            <a:xfrm>
              <a:off x="4811" y="235"/>
              <a:ext cx="1194" cy="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9"/>
            <p:cNvSpPr>
              <a:spLocks noChangeArrowheads="1"/>
            </p:cNvSpPr>
            <p:nvPr/>
          </p:nvSpPr>
          <p:spPr bwMode="auto">
            <a:xfrm>
              <a:off x="5077" y="724"/>
              <a:ext cx="81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Calibri" pitchFamily="34" charset="0"/>
                  <a:cs typeface="Arial" charset="0"/>
                </a:defRPr>
              </a:lvl1pPr>
              <a:lvl2pPr marL="742950" indent="-285750">
                <a:defRPr sz="2000">
                  <a:solidFill>
                    <a:schemeClr val="tx1"/>
                  </a:solidFill>
                  <a:latin typeface="Calibri" pitchFamily="34" charset="0"/>
                  <a:cs typeface="Arial" charset="0"/>
                </a:defRPr>
              </a:lvl2pPr>
              <a:lvl3pPr marL="1143000" indent="-228600">
                <a:defRPr sz="2000">
                  <a:solidFill>
                    <a:schemeClr val="tx1"/>
                  </a:solidFill>
                  <a:latin typeface="Calibri" pitchFamily="34" charset="0"/>
                  <a:cs typeface="Arial" charset="0"/>
                </a:defRPr>
              </a:lvl3pPr>
              <a:lvl4pPr marL="1600200" indent="-228600">
                <a:defRPr sz="2000">
                  <a:solidFill>
                    <a:schemeClr val="tx1"/>
                  </a:solidFill>
                  <a:latin typeface="Calibri" pitchFamily="34" charset="0"/>
                  <a:cs typeface="Arial" charset="0"/>
                </a:defRPr>
              </a:lvl4pPr>
              <a:lvl5pPr marL="2057400" indent="-228600">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9pPr>
            </a:lstStyle>
            <a:p>
              <a:pPr algn="ctr">
                <a:lnSpc>
                  <a:spcPct val="85000"/>
                </a:lnSpc>
              </a:pPr>
              <a:r>
                <a:rPr lang="es-ES" altLang="es-ES" sz="1200" b="1" dirty="0">
                  <a:solidFill>
                    <a:schemeClr val="accent3">
                      <a:lumMod val="50000"/>
                    </a:schemeClr>
                  </a:solidFill>
                  <a:latin typeface="+mj-lt"/>
                </a:rPr>
                <a:t>Dinámica</a:t>
              </a:r>
            </a:p>
          </p:txBody>
        </p:sp>
      </p:grpSp>
      <p:sp>
        <p:nvSpPr>
          <p:cNvPr id="17" name="Text Box 41"/>
          <p:cNvSpPr txBox="1">
            <a:spLocks noChangeArrowheads="1"/>
          </p:cNvSpPr>
          <p:nvPr/>
        </p:nvSpPr>
        <p:spPr bwMode="auto">
          <a:xfrm>
            <a:off x="2361586" y="1412776"/>
            <a:ext cx="7188814" cy="512762"/>
          </a:xfrm>
          <a:prstGeom prst="rect">
            <a:avLst/>
          </a:prstGeom>
          <a:solidFill>
            <a:schemeClr val="accent3">
              <a:lumMod val="75000"/>
            </a:schemeClr>
          </a:solidFill>
          <a:ln>
            <a:noFill/>
          </a:ln>
        </p:spPr>
        <p:txBody>
          <a:bodyPr anchor="ctr"/>
          <a:lstStyle>
            <a:lvl1pPr>
              <a:defRPr sz="2000">
                <a:solidFill>
                  <a:schemeClr val="tx1"/>
                </a:solidFill>
                <a:latin typeface="Calibri" pitchFamily="34" charset="0"/>
                <a:cs typeface="Arial" charset="0"/>
              </a:defRPr>
            </a:lvl1pPr>
            <a:lvl2pPr marL="742950" indent="-285750">
              <a:defRPr sz="2000">
                <a:solidFill>
                  <a:schemeClr val="tx1"/>
                </a:solidFill>
                <a:latin typeface="Calibri" pitchFamily="34" charset="0"/>
                <a:cs typeface="Arial" charset="0"/>
              </a:defRPr>
            </a:lvl2pPr>
            <a:lvl3pPr marL="1143000" indent="-228600">
              <a:defRPr sz="2000">
                <a:solidFill>
                  <a:schemeClr val="tx1"/>
                </a:solidFill>
                <a:latin typeface="Calibri" pitchFamily="34" charset="0"/>
                <a:cs typeface="Arial" charset="0"/>
              </a:defRPr>
            </a:lvl3pPr>
            <a:lvl4pPr marL="1600200" indent="-228600">
              <a:defRPr sz="2000">
                <a:solidFill>
                  <a:schemeClr val="tx1"/>
                </a:solidFill>
                <a:latin typeface="Calibri" pitchFamily="34" charset="0"/>
                <a:cs typeface="Arial" charset="0"/>
              </a:defRPr>
            </a:lvl4pPr>
            <a:lvl5pPr marL="2057400" indent="-228600">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9pPr>
          </a:lstStyle>
          <a:p>
            <a:pPr algn="ctr">
              <a:spcBef>
                <a:spcPct val="50000"/>
              </a:spcBef>
            </a:pPr>
            <a:r>
              <a:rPr lang="es-ES" altLang="es-ES" sz="1800" dirty="0">
                <a:solidFill>
                  <a:srgbClr val="FFFFFF"/>
                </a:solidFill>
                <a:latin typeface="Arial" panose="020B0604020202020204" pitchFamily="34" charset="0"/>
                <a:cs typeface="Arial" panose="020B0604020202020204" pitchFamily="34" charset="0"/>
              </a:rPr>
              <a:t>PRESENTACIÓN</a:t>
            </a:r>
          </a:p>
        </p:txBody>
      </p:sp>
    </p:spTree>
    <p:extLst>
      <p:ext uri="{BB962C8B-B14F-4D97-AF65-F5344CB8AC3E}">
        <p14:creationId xmlns:p14="http://schemas.microsoft.com/office/powerpoint/2010/main" val="2982144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5892037-2753-09EC-7DA2-41DFA7CCD3AD}"/>
              </a:ext>
            </a:extLst>
          </p:cNvPr>
          <p:cNvSpPr/>
          <p:nvPr/>
        </p:nvSpPr>
        <p:spPr>
          <a:xfrm>
            <a:off x="0" y="0"/>
            <a:ext cx="9999785" cy="7022123"/>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40000" rIns="540000" rtlCol="0" anchor="ctr"/>
          <a:lstStyle/>
          <a:p>
            <a:pPr algn="ctr"/>
            <a:r>
              <a:rPr lang="es-ES" sz="2400" dirty="0">
                <a:latin typeface="Arial" panose="020B0604020202020204" pitchFamily="34" charset="0"/>
                <a:cs typeface="Arial" panose="020B0604020202020204" pitchFamily="34" charset="0"/>
              </a:rPr>
              <a:t>¿DÓNDE QUEREMOS ESTAR EN 2027?</a:t>
            </a:r>
          </a:p>
          <a:p>
            <a:pPr algn="ctr"/>
            <a:r>
              <a:rPr lang="es-ES" sz="2400" dirty="0">
                <a:latin typeface="Arial" panose="020B0604020202020204" pitchFamily="34" charset="0"/>
                <a:cs typeface="Arial" panose="020B0604020202020204" pitchFamily="34" charset="0"/>
              </a:rPr>
              <a:t> DEFINICIÓN DE UNA VISIÓN 2027 PARA EL </a:t>
            </a:r>
          </a:p>
          <a:p>
            <a:pPr algn="ctr"/>
            <a:r>
              <a:rPr lang="es-ES" sz="2400" dirty="0">
                <a:latin typeface="Arial" panose="020B0604020202020204" pitchFamily="34" charset="0"/>
                <a:cs typeface="Arial" panose="020B0604020202020204" pitchFamily="34" charset="0"/>
              </a:rPr>
              <a:t>TERRITORIO CABAÑEROS-MONTES NORTE</a:t>
            </a:r>
          </a:p>
        </p:txBody>
      </p:sp>
    </p:spTree>
    <p:extLst>
      <p:ext uri="{BB962C8B-B14F-4D97-AF65-F5344CB8AC3E}">
        <p14:creationId xmlns:p14="http://schemas.microsoft.com/office/powerpoint/2010/main" val="3964513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4EA769-A36F-CDDD-55BF-22ED30FF88CD}"/>
              </a:ext>
            </a:extLst>
          </p:cNvPr>
          <p:cNvPicPr>
            <a:picLocks noChangeAspect="1"/>
          </p:cNvPicPr>
          <p:nvPr/>
        </p:nvPicPr>
        <p:blipFill>
          <a:blip r:embed="rId2"/>
          <a:stretch>
            <a:fillRect/>
          </a:stretch>
        </p:blipFill>
        <p:spPr>
          <a:xfrm>
            <a:off x="2365786" y="956095"/>
            <a:ext cx="5174428" cy="4945809"/>
          </a:xfrm>
          <a:prstGeom prst="rect">
            <a:avLst/>
          </a:prstGeom>
        </p:spPr>
      </p:pic>
    </p:spTree>
    <p:extLst>
      <p:ext uri="{BB962C8B-B14F-4D97-AF65-F5344CB8AC3E}">
        <p14:creationId xmlns:p14="http://schemas.microsoft.com/office/powerpoint/2010/main" val="2868495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A72BCD3-F379-B478-462C-ED1808892784}"/>
              </a:ext>
            </a:extLst>
          </p:cNvPr>
          <p:cNvPicPr>
            <a:picLocks noChangeAspect="1"/>
          </p:cNvPicPr>
          <p:nvPr/>
        </p:nvPicPr>
        <p:blipFill>
          <a:blip r:embed="rId2"/>
          <a:stretch>
            <a:fillRect/>
          </a:stretch>
        </p:blipFill>
        <p:spPr>
          <a:xfrm>
            <a:off x="978825" y="346443"/>
            <a:ext cx="7948349" cy="6165114"/>
          </a:xfrm>
          <a:prstGeom prst="rect">
            <a:avLst/>
          </a:prstGeom>
        </p:spPr>
      </p:pic>
    </p:spTree>
    <p:extLst>
      <p:ext uri="{BB962C8B-B14F-4D97-AF65-F5344CB8AC3E}">
        <p14:creationId xmlns:p14="http://schemas.microsoft.com/office/powerpoint/2010/main" val="2298258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8"/>
          <p:cNvSpPr txBox="1">
            <a:spLocks noChangeArrowheads="1"/>
          </p:cNvSpPr>
          <p:nvPr/>
        </p:nvSpPr>
        <p:spPr bwMode="auto">
          <a:xfrm>
            <a:off x="2360711" y="2014718"/>
            <a:ext cx="7165597" cy="2917745"/>
          </a:xfrm>
          <a:prstGeom prst="rect">
            <a:avLst/>
          </a:prstGeom>
          <a:noFill/>
          <a:ln w="19050">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180000" tIns="108000" rIns="180000" bIns="108000" anchor="ctr" anchorCtr="0"/>
          <a:lstStyle>
            <a:lvl1pPr marL="352425" indent="-269875">
              <a:tabLst>
                <a:tab pos="352425" algn="l"/>
              </a:tabLst>
              <a:defRPr sz="2000">
                <a:solidFill>
                  <a:schemeClr val="tx1"/>
                </a:solidFill>
                <a:latin typeface="Calibri" pitchFamily="34" charset="0"/>
                <a:cs typeface="Arial" charset="0"/>
              </a:defRPr>
            </a:lvl1pPr>
            <a:lvl2pPr marL="742950" indent="-285750">
              <a:tabLst>
                <a:tab pos="352425" algn="l"/>
              </a:tabLst>
              <a:defRPr sz="2000">
                <a:solidFill>
                  <a:schemeClr val="tx1"/>
                </a:solidFill>
                <a:latin typeface="Calibri" pitchFamily="34" charset="0"/>
                <a:cs typeface="Arial" charset="0"/>
              </a:defRPr>
            </a:lvl2pPr>
            <a:lvl3pPr marL="1143000" indent="-228600">
              <a:tabLst>
                <a:tab pos="352425" algn="l"/>
              </a:tabLst>
              <a:defRPr sz="2000">
                <a:solidFill>
                  <a:schemeClr val="tx1"/>
                </a:solidFill>
                <a:latin typeface="Calibri" pitchFamily="34" charset="0"/>
                <a:cs typeface="Arial" charset="0"/>
              </a:defRPr>
            </a:lvl3pPr>
            <a:lvl4pPr marL="1600200" indent="-228600">
              <a:tabLst>
                <a:tab pos="352425" algn="l"/>
              </a:tabLst>
              <a:defRPr sz="2000">
                <a:solidFill>
                  <a:schemeClr val="tx1"/>
                </a:solidFill>
                <a:latin typeface="Calibri" pitchFamily="34" charset="0"/>
                <a:cs typeface="Arial" charset="0"/>
              </a:defRPr>
            </a:lvl4pPr>
            <a:lvl5pPr marL="2057400" indent="-228600">
              <a:tabLst>
                <a:tab pos="352425" algn="l"/>
              </a:tabLst>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9pPr>
          </a:lstStyle>
          <a:p>
            <a:pPr marL="0" indent="0" eaLnBrk="1" hangingPunct="1">
              <a:spcBef>
                <a:spcPts val="0"/>
              </a:spcBef>
              <a:spcAft>
                <a:spcPts val="1200"/>
              </a:spcAft>
            </a:pPr>
            <a:r>
              <a:rPr lang="es-ES" altLang="es-ES" sz="1800" dirty="0">
                <a:latin typeface="Arial" panose="020B0604020202020204" pitchFamily="34" charset="0"/>
                <a:cs typeface="Arial" panose="020B0604020202020204" pitchFamily="34" charset="0"/>
              </a:rPr>
              <a:t>¿Qué titular os gustaría ver publicado en un medio de comunicación sobre el territorio Cabañeros-Montes Norte en 2027?</a:t>
            </a:r>
          </a:p>
        </p:txBody>
      </p:sp>
      <p:sp>
        <p:nvSpPr>
          <p:cNvPr id="12" name="Rectangle 53"/>
          <p:cNvSpPr>
            <a:spLocks noChangeArrowheads="1"/>
          </p:cNvSpPr>
          <p:nvPr/>
        </p:nvSpPr>
        <p:spPr bwMode="auto">
          <a:xfrm>
            <a:off x="488950" y="1412776"/>
            <a:ext cx="1727746" cy="4184728"/>
          </a:xfrm>
          <a:prstGeom prst="rect">
            <a:avLst/>
          </a:prstGeom>
          <a:solidFill>
            <a:schemeClr val="accent3">
              <a:lumMod val="75000"/>
            </a:schemeClr>
          </a:solidFill>
          <a:ln>
            <a:noFill/>
          </a:ln>
        </p:spPr>
        <p:txBody>
          <a:bodyPr anchor="ctr"/>
          <a:lstStyle/>
          <a:p>
            <a:pPr algn="ctr" eaLnBrk="1" fontAlgn="auto" hangingPunct="1">
              <a:lnSpc>
                <a:spcPct val="90000"/>
              </a:lnSpc>
              <a:spcBef>
                <a:spcPts val="0"/>
              </a:spcBef>
              <a:spcAft>
                <a:spcPts val="0"/>
              </a:spcAft>
            </a:pPr>
            <a:r>
              <a:rPr lang="es-ES" altLang="es-ES" sz="1800" kern="0" dirty="0">
                <a:solidFill>
                  <a:prstClr val="white"/>
                </a:solidFill>
                <a:latin typeface="Arial" panose="020B0604020202020204" pitchFamily="34" charset="0"/>
                <a:cs typeface="Arial" panose="020B0604020202020204" pitchFamily="34" charset="0"/>
              </a:rPr>
              <a:t>Proceso </a:t>
            </a:r>
          </a:p>
          <a:p>
            <a:pPr algn="ctr" eaLnBrk="1" fontAlgn="auto" hangingPunct="1">
              <a:lnSpc>
                <a:spcPct val="90000"/>
              </a:lnSpc>
              <a:spcBef>
                <a:spcPts val="0"/>
              </a:spcBef>
              <a:spcAft>
                <a:spcPts val="0"/>
              </a:spcAft>
            </a:pPr>
            <a:r>
              <a:rPr lang="es-ES" altLang="es-ES" sz="1800" kern="0" dirty="0">
                <a:solidFill>
                  <a:prstClr val="white"/>
                </a:solidFill>
                <a:latin typeface="Arial" panose="020B0604020202020204" pitchFamily="34" charset="0"/>
                <a:cs typeface="Arial" panose="020B0604020202020204" pitchFamily="34" charset="0"/>
              </a:rPr>
              <a:t>de trabajo</a:t>
            </a:r>
          </a:p>
        </p:txBody>
      </p:sp>
      <p:grpSp>
        <p:nvGrpSpPr>
          <p:cNvPr id="13" name="Group 8"/>
          <p:cNvGrpSpPr>
            <a:grpSpLocks/>
          </p:cNvGrpSpPr>
          <p:nvPr/>
        </p:nvGrpSpPr>
        <p:grpSpPr bwMode="auto">
          <a:xfrm>
            <a:off x="8456613" y="44624"/>
            <a:ext cx="1406525" cy="1333107"/>
            <a:chOff x="4811" y="235"/>
            <a:chExt cx="1194" cy="1183"/>
          </a:xfrm>
        </p:grpSpPr>
        <p:pic>
          <p:nvPicPr>
            <p:cNvPr id="14" name="Picture 58" descr="sep2"/>
            <p:cNvPicPr>
              <a:picLocks noChangeAspect="1" noChangeArrowheads="1"/>
            </p:cNvPicPr>
            <p:nvPr/>
          </p:nvPicPr>
          <p:blipFill>
            <a:blip r:embed="rId3" cstate="print">
              <a:extLst>
                <a:ext uri="{28A0092B-C50C-407E-A947-70E740481C1C}">
                  <a14:useLocalDpi xmlns:a14="http://schemas.microsoft.com/office/drawing/2010/main" val="0"/>
                </a:ext>
              </a:extLst>
            </a:blip>
            <a:srcRect l="7874" r="11810"/>
            <a:stretch>
              <a:fillRect/>
            </a:stretch>
          </p:blipFill>
          <p:spPr bwMode="auto">
            <a:xfrm>
              <a:off x="4811" y="235"/>
              <a:ext cx="1194" cy="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9"/>
            <p:cNvSpPr>
              <a:spLocks noChangeArrowheads="1"/>
            </p:cNvSpPr>
            <p:nvPr/>
          </p:nvSpPr>
          <p:spPr bwMode="auto">
            <a:xfrm>
              <a:off x="5077" y="724"/>
              <a:ext cx="81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Calibri" pitchFamily="34" charset="0"/>
                  <a:cs typeface="Arial" charset="0"/>
                </a:defRPr>
              </a:lvl1pPr>
              <a:lvl2pPr marL="742950" indent="-285750">
                <a:defRPr sz="2000">
                  <a:solidFill>
                    <a:schemeClr val="tx1"/>
                  </a:solidFill>
                  <a:latin typeface="Calibri" pitchFamily="34" charset="0"/>
                  <a:cs typeface="Arial" charset="0"/>
                </a:defRPr>
              </a:lvl2pPr>
              <a:lvl3pPr marL="1143000" indent="-228600">
                <a:defRPr sz="2000">
                  <a:solidFill>
                    <a:schemeClr val="tx1"/>
                  </a:solidFill>
                  <a:latin typeface="Calibri" pitchFamily="34" charset="0"/>
                  <a:cs typeface="Arial" charset="0"/>
                </a:defRPr>
              </a:lvl3pPr>
              <a:lvl4pPr marL="1600200" indent="-228600">
                <a:defRPr sz="2000">
                  <a:solidFill>
                    <a:schemeClr val="tx1"/>
                  </a:solidFill>
                  <a:latin typeface="Calibri" pitchFamily="34" charset="0"/>
                  <a:cs typeface="Arial" charset="0"/>
                </a:defRPr>
              </a:lvl4pPr>
              <a:lvl5pPr marL="2057400" indent="-228600">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9pPr>
            </a:lstStyle>
            <a:p>
              <a:pPr algn="ctr">
                <a:lnSpc>
                  <a:spcPct val="85000"/>
                </a:lnSpc>
              </a:pPr>
              <a:r>
                <a:rPr lang="es-ES" altLang="es-ES" sz="1200" b="1" dirty="0">
                  <a:solidFill>
                    <a:schemeClr val="accent3">
                      <a:lumMod val="75000"/>
                    </a:schemeClr>
                  </a:solidFill>
                  <a:latin typeface="+mj-lt"/>
                </a:rPr>
                <a:t>Dinámica</a:t>
              </a:r>
            </a:p>
          </p:txBody>
        </p:sp>
      </p:grpSp>
      <p:sp>
        <p:nvSpPr>
          <p:cNvPr id="17" name="Text Box 41"/>
          <p:cNvSpPr txBox="1">
            <a:spLocks noChangeArrowheads="1"/>
          </p:cNvSpPr>
          <p:nvPr/>
        </p:nvSpPr>
        <p:spPr bwMode="auto">
          <a:xfrm>
            <a:off x="2361586" y="1412776"/>
            <a:ext cx="7188814" cy="512762"/>
          </a:xfrm>
          <a:prstGeom prst="rect">
            <a:avLst/>
          </a:prstGeom>
          <a:solidFill>
            <a:schemeClr val="accent3">
              <a:lumMod val="75000"/>
            </a:schemeClr>
          </a:solidFill>
          <a:ln>
            <a:noFill/>
          </a:ln>
        </p:spPr>
        <p:txBody>
          <a:bodyPr anchor="ctr"/>
          <a:lstStyle>
            <a:lvl1pPr>
              <a:defRPr sz="2000">
                <a:solidFill>
                  <a:schemeClr val="tx1"/>
                </a:solidFill>
                <a:latin typeface="Calibri" pitchFamily="34" charset="0"/>
                <a:cs typeface="Arial" charset="0"/>
              </a:defRPr>
            </a:lvl1pPr>
            <a:lvl2pPr marL="742950" indent="-285750">
              <a:defRPr sz="2000">
                <a:solidFill>
                  <a:schemeClr val="tx1"/>
                </a:solidFill>
                <a:latin typeface="Calibri" pitchFamily="34" charset="0"/>
                <a:cs typeface="Arial" charset="0"/>
              </a:defRPr>
            </a:lvl2pPr>
            <a:lvl3pPr marL="1143000" indent="-228600">
              <a:defRPr sz="2000">
                <a:solidFill>
                  <a:schemeClr val="tx1"/>
                </a:solidFill>
                <a:latin typeface="Calibri" pitchFamily="34" charset="0"/>
                <a:cs typeface="Arial" charset="0"/>
              </a:defRPr>
            </a:lvl3pPr>
            <a:lvl4pPr marL="1600200" indent="-228600">
              <a:defRPr sz="2000">
                <a:solidFill>
                  <a:schemeClr val="tx1"/>
                </a:solidFill>
                <a:latin typeface="Calibri" pitchFamily="34" charset="0"/>
                <a:cs typeface="Arial" charset="0"/>
              </a:defRPr>
            </a:lvl4pPr>
            <a:lvl5pPr marL="2057400" indent="-228600">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9pPr>
          </a:lstStyle>
          <a:p>
            <a:pPr algn="ctr">
              <a:spcBef>
                <a:spcPct val="50000"/>
              </a:spcBef>
            </a:pPr>
            <a:r>
              <a:rPr lang="es-ES" altLang="es-ES" sz="1800" dirty="0">
                <a:solidFill>
                  <a:srgbClr val="FFFFFF"/>
                </a:solidFill>
                <a:latin typeface="Arial" panose="020B0604020202020204" pitchFamily="34" charset="0"/>
                <a:cs typeface="Arial" panose="020B0604020202020204" pitchFamily="34" charset="0"/>
              </a:rPr>
              <a:t> EL TITULAR</a:t>
            </a:r>
          </a:p>
        </p:txBody>
      </p:sp>
      <p:sp>
        <p:nvSpPr>
          <p:cNvPr id="8" name="Text Box 41">
            <a:extLst>
              <a:ext uri="{FF2B5EF4-FFF2-40B4-BE49-F238E27FC236}">
                <a16:creationId xmlns:a16="http://schemas.microsoft.com/office/drawing/2014/main" id="{1CCA76C3-6F07-4905-BD5B-F2D8035ECB50}"/>
              </a:ext>
            </a:extLst>
          </p:cNvPr>
          <p:cNvSpPr txBox="1">
            <a:spLocks noChangeArrowheads="1"/>
          </p:cNvSpPr>
          <p:nvPr/>
        </p:nvSpPr>
        <p:spPr bwMode="auto">
          <a:xfrm>
            <a:off x="2367341" y="5084742"/>
            <a:ext cx="7165597" cy="512762"/>
          </a:xfrm>
          <a:prstGeom prst="rect">
            <a:avLst/>
          </a:prstGeom>
          <a:noFill/>
          <a:ln w="19050">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180000" tIns="108000" bIns="108000" anchor="ctr" anchorCtr="0"/>
          <a:lstStyle>
            <a:defPPr marR="0" lvl="0" algn="l" rtl="0">
              <a:lnSpc>
                <a:spcPct val="100000"/>
              </a:lnSpc>
              <a:spcBef>
                <a:spcPts val="0"/>
              </a:spcBef>
              <a:spcAft>
                <a:spcPts val="0"/>
              </a:spcAft>
            </a:defPPr>
            <a:lvl1pPr marL="0" indent="0" eaLnBrk="1" hangingPunct="1">
              <a:lnSpc>
                <a:spcPct val="90000"/>
              </a:lnSpc>
              <a:spcAft>
                <a:spcPts val="1200"/>
              </a:spcAft>
              <a:tabLst>
                <a:tab pos="352425" algn="l"/>
              </a:tabLst>
              <a:defRPr sz="1800">
                <a:solidFill>
                  <a:schemeClr val="tx1"/>
                </a:solidFill>
                <a:latin typeface="Arial" panose="020B0604020202020204" pitchFamily="34" charset="0"/>
                <a:cs typeface="Arial" panose="020B0604020202020204" pitchFamily="34" charset="0"/>
              </a:defRPr>
            </a:lvl1pPr>
            <a:lvl2pPr marL="742950" indent="-285750">
              <a:tabLst>
                <a:tab pos="352425" algn="l"/>
              </a:tabLst>
              <a:defRPr sz="2000">
                <a:solidFill>
                  <a:schemeClr val="tx1"/>
                </a:solidFill>
                <a:latin typeface="Calibri" pitchFamily="34" charset="0"/>
                <a:cs typeface="Arial" charset="0"/>
              </a:defRPr>
            </a:lvl2pPr>
            <a:lvl3pPr marL="1143000" indent="-228600">
              <a:tabLst>
                <a:tab pos="352425" algn="l"/>
              </a:tabLst>
              <a:defRPr sz="2000">
                <a:solidFill>
                  <a:schemeClr val="tx1"/>
                </a:solidFill>
                <a:latin typeface="Calibri" pitchFamily="34" charset="0"/>
                <a:cs typeface="Arial" charset="0"/>
              </a:defRPr>
            </a:lvl3pPr>
            <a:lvl4pPr marL="1600200" indent="-228600">
              <a:tabLst>
                <a:tab pos="352425" algn="l"/>
              </a:tabLst>
              <a:defRPr sz="2000">
                <a:solidFill>
                  <a:schemeClr val="tx1"/>
                </a:solidFill>
                <a:latin typeface="Calibri" pitchFamily="34" charset="0"/>
                <a:cs typeface="Arial" charset="0"/>
              </a:defRPr>
            </a:lvl4pPr>
            <a:lvl5pPr marL="2057400" indent="-228600">
              <a:tabLst>
                <a:tab pos="352425" algn="l"/>
              </a:tabLst>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9pPr>
          </a:lstStyle>
          <a:p>
            <a:pPr algn="ctr"/>
            <a:r>
              <a:rPr lang="es-ES" altLang="es-ES" dirty="0">
                <a:solidFill>
                  <a:schemeClr val="accent3">
                    <a:lumMod val="75000"/>
                  </a:schemeClr>
                </a:solidFill>
              </a:rPr>
              <a:t>Debate y consenso</a:t>
            </a:r>
          </a:p>
        </p:txBody>
      </p:sp>
    </p:spTree>
    <p:extLst>
      <p:ext uri="{BB962C8B-B14F-4D97-AF65-F5344CB8AC3E}">
        <p14:creationId xmlns:p14="http://schemas.microsoft.com/office/powerpoint/2010/main" val="431604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8"/>
          <p:cNvGrpSpPr>
            <a:grpSpLocks/>
          </p:cNvGrpSpPr>
          <p:nvPr/>
        </p:nvGrpSpPr>
        <p:grpSpPr bwMode="auto">
          <a:xfrm>
            <a:off x="8456613" y="44624"/>
            <a:ext cx="1406525" cy="1333107"/>
            <a:chOff x="4811" y="235"/>
            <a:chExt cx="1194" cy="1183"/>
          </a:xfrm>
        </p:grpSpPr>
        <p:pic>
          <p:nvPicPr>
            <p:cNvPr id="14" name="Picture 58" descr="sep2"/>
            <p:cNvPicPr>
              <a:picLocks noChangeAspect="1" noChangeArrowheads="1"/>
            </p:cNvPicPr>
            <p:nvPr/>
          </p:nvPicPr>
          <p:blipFill>
            <a:blip r:embed="rId3" cstate="print">
              <a:extLst>
                <a:ext uri="{28A0092B-C50C-407E-A947-70E740481C1C}">
                  <a14:useLocalDpi xmlns:a14="http://schemas.microsoft.com/office/drawing/2010/main" val="0"/>
                </a:ext>
              </a:extLst>
            </a:blip>
            <a:srcRect l="7874" r="11810"/>
            <a:stretch>
              <a:fillRect/>
            </a:stretch>
          </p:blipFill>
          <p:spPr bwMode="auto">
            <a:xfrm>
              <a:off x="4811" y="235"/>
              <a:ext cx="1194" cy="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9"/>
            <p:cNvSpPr>
              <a:spLocks noChangeArrowheads="1"/>
            </p:cNvSpPr>
            <p:nvPr/>
          </p:nvSpPr>
          <p:spPr bwMode="auto">
            <a:xfrm>
              <a:off x="5077" y="724"/>
              <a:ext cx="81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Calibri" pitchFamily="34" charset="0"/>
                  <a:cs typeface="Arial" charset="0"/>
                </a:defRPr>
              </a:lvl1pPr>
              <a:lvl2pPr marL="742950" indent="-285750">
                <a:defRPr sz="2000">
                  <a:solidFill>
                    <a:schemeClr val="tx1"/>
                  </a:solidFill>
                  <a:latin typeface="Calibri" pitchFamily="34" charset="0"/>
                  <a:cs typeface="Arial" charset="0"/>
                </a:defRPr>
              </a:lvl2pPr>
              <a:lvl3pPr marL="1143000" indent="-228600">
                <a:defRPr sz="2000">
                  <a:solidFill>
                    <a:schemeClr val="tx1"/>
                  </a:solidFill>
                  <a:latin typeface="Calibri" pitchFamily="34" charset="0"/>
                  <a:cs typeface="Arial" charset="0"/>
                </a:defRPr>
              </a:lvl3pPr>
              <a:lvl4pPr marL="1600200" indent="-228600">
                <a:defRPr sz="2000">
                  <a:solidFill>
                    <a:schemeClr val="tx1"/>
                  </a:solidFill>
                  <a:latin typeface="Calibri" pitchFamily="34" charset="0"/>
                  <a:cs typeface="Arial" charset="0"/>
                </a:defRPr>
              </a:lvl4pPr>
              <a:lvl5pPr marL="2057400" indent="-228600">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9pPr>
            </a:lstStyle>
            <a:p>
              <a:pPr algn="ctr">
                <a:lnSpc>
                  <a:spcPct val="85000"/>
                </a:lnSpc>
              </a:pPr>
              <a:r>
                <a:rPr lang="es-ES" altLang="es-ES" sz="1200" b="1" dirty="0">
                  <a:solidFill>
                    <a:schemeClr val="accent3">
                      <a:lumMod val="75000"/>
                    </a:schemeClr>
                  </a:solidFill>
                  <a:latin typeface="+mj-lt"/>
                </a:rPr>
                <a:t>Dinámica</a:t>
              </a:r>
            </a:p>
          </p:txBody>
        </p:sp>
      </p:grpSp>
      <p:sp>
        <p:nvSpPr>
          <p:cNvPr id="17" name="Text Box 41"/>
          <p:cNvSpPr txBox="1">
            <a:spLocks noChangeArrowheads="1"/>
          </p:cNvSpPr>
          <p:nvPr/>
        </p:nvSpPr>
        <p:spPr bwMode="auto">
          <a:xfrm>
            <a:off x="626092" y="463812"/>
            <a:ext cx="7188814" cy="512762"/>
          </a:xfrm>
          <a:prstGeom prst="rect">
            <a:avLst/>
          </a:prstGeom>
          <a:solidFill>
            <a:schemeClr val="accent3">
              <a:lumMod val="75000"/>
            </a:schemeClr>
          </a:solidFill>
          <a:ln>
            <a:noFill/>
          </a:ln>
        </p:spPr>
        <p:txBody>
          <a:bodyPr anchor="ctr"/>
          <a:lstStyle>
            <a:lvl1pPr>
              <a:defRPr sz="2000">
                <a:solidFill>
                  <a:schemeClr val="tx1"/>
                </a:solidFill>
                <a:latin typeface="Calibri" pitchFamily="34" charset="0"/>
                <a:cs typeface="Arial" charset="0"/>
              </a:defRPr>
            </a:lvl1pPr>
            <a:lvl2pPr marL="742950" indent="-285750">
              <a:defRPr sz="2000">
                <a:solidFill>
                  <a:schemeClr val="tx1"/>
                </a:solidFill>
                <a:latin typeface="Calibri" pitchFamily="34" charset="0"/>
                <a:cs typeface="Arial" charset="0"/>
              </a:defRPr>
            </a:lvl2pPr>
            <a:lvl3pPr marL="1143000" indent="-228600">
              <a:defRPr sz="2000">
                <a:solidFill>
                  <a:schemeClr val="tx1"/>
                </a:solidFill>
                <a:latin typeface="Calibri" pitchFamily="34" charset="0"/>
                <a:cs typeface="Arial" charset="0"/>
              </a:defRPr>
            </a:lvl3pPr>
            <a:lvl4pPr marL="1600200" indent="-228600">
              <a:defRPr sz="2000">
                <a:solidFill>
                  <a:schemeClr val="tx1"/>
                </a:solidFill>
                <a:latin typeface="Calibri" pitchFamily="34" charset="0"/>
                <a:cs typeface="Arial" charset="0"/>
              </a:defRPr>
            </a:lvl4pPr>
            <a:lvl5pPr marL="2057400" indent="-228600">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9pPr>
          </a:lstStyle>
          <a:p>
            <a:pPr algn="ctr">
              <a:spcBef>
                <a:spcPct val="50000"/>
              </a:spcBef>
            </a:pPr>
            <a:r>
              <a:rPr lang="es-ES" altLang="es-ES" sz="1800" dirty="0">
                <a:solidFill>
                  <a:srgbClr val="FFFFFF"/>
                </a:solidFill>
                <a:latin typeface="Arial" panose="020B0604020202020204" pitchFamily="34" charset="0"/>
                <a:cs typeface="Arial" panose="020B0604020202020204" pitchFamily="34" charset="0"/>
              </a:rPr>
              <a:t> EL TITULAR</a:t>
            </a:r>
          </a:p>
        </p:txBody>
      </p:sp>
      <p:sp>
        <p:nvSpPr>
          <p:cNvPr id="3" name="CuadroTexto 2">
            <a:extLst>
              <a:ext uri="{FF2B5EF4-FFF2-40B4-BE49-F238E27FC236}">
                <a16:creationId xmlns:a16="http://schemas.microsoft.com/office/drawing/2014/main" id="{D4D52C4E-6C6A-2CEA-B744-824D0A44C515}"/>
              </a:ext>
            </a:extLst>
          </p:cNvPr>
          <p:cNvSpPr txBox="1"/>
          <p:nvPr/>
        </p:nvSpPr>
        <p:spPr>
          <a:xfrm>
            <a:off x="241540" y="1043796"/>
            <a:ext cx="9486128" cy="5940088"/>
          </a:xfrm>
          <a:prstGeom prst="rect">
            <a:avLst/>
          </a:prstGeom>
          <a:noFill/>
        </p:spPr>
        <p:txBody>
          <a:bodyPr wrap="square" rtlCol="0">
            <a:spAutoFit/>
          </a:bodyPr>
          <a:lstStyle/>
          <a:p>
            <a:pPr marL="285750" indent="-285750">
              <a:buFont typeface="Arial" panose="020B0604020202020204" pitchFamily="34" charset="0"/>
              <a:buChar char="•"/>
            </a:pPr>
            <a:r>
              <a:rPr lang="es-ES" sz="1900" b="1" dirty="0"/>
              <a:t>Entreparques crea la ventanilla única para ayudas y subvenciones</a:t>
            </a:r>
          </a:p>
          <a:p>
            <a:pPr marL="285750" indent="-285750">
              <a:buFont typeface="Arial" panose="020B0604020202020204" pitchFamily="34" charset="0"/>
              <a:buChar char="•"/>
            </a:pPr>
            <a:r>
              <a:rPr lang="es-ES" sz="1900" b="1" dirty="0"/>
              <a:t>Entreparques consigue asegurar el agua hasta 2100</a:t>
            </a:r>
          </a:p>
          <a:p>
            <a:pPr marL="285750" indent="-285750">
              <a:buFont typeface="Arial" panose="020B0604020202020204" pitchFamily="34" charset="0"/>
              <a:buChar char="•"/>
            </a:pPr>
            <a:r>
              <a:rPr lang="es-ES" sz="1900" b="1" dirty="0"/>
              <a:t>Triunfa el nuevo modelo económico para Entreparques: preservación de ecosistemas, oficios tradicionales y cultura para fijar población</a:t>
            </a:r>
          </a:p>
          <a:p>
            <a:pPr marL="285750" indent="-285750">
              <a:buFont typeface="Arial" panose="020B0604020202020204" pitchFamily="34" charset="0"/>
              <a:buChar char="•"/>
            </a:pPr>
            <a:endParaRPr lang="es-ES" sz="1900" b="1" dirty="0"/>
          </a:p>
          <a:p>
            <a:pPr marL="285750" indent="-285750">
              <a:buFont typeface="Arial" panose="020B0604020202020204" pitchFamily="34" charset="0"/>
              <a:buChar char="•"/>
            </a:pPr>
            <a:r>
              <a:rPr lang="es-ES" sz="1900" b="1" dirty="0"/>
              <a:t>Se revierte la curva de población, por la coordinación entre Administración y la implicación de la población y el sector empresarial</a:t>
            </a:r>
          </a:p>
          <a:p>
            <a:pPr marL="285750" indent="-285750">
              <a:buFont typeface="Arial" panose="020B0604020202020204" pitchFamily="34" charset="0"/>
              <a:buChar char="•"/>
            </a:pPr>
            <a:endParaRPr lang="es-ES" sz="1900" b="1" dirty="0"/>
          </a:p>
          <a:p>
            <a:pPr marL="285750" indent="-285750">
              <a:buFont typeface="Arial" panose="020B0604020202020204" pitchFamily="34" charset="0"/>
              <a:buChar char="•"/>
            </a:pPr>
            <a:r>
              <a:rPr lang="es-ES" sz="1900" b="1" dirty="0"/>
              <a:t>Entreparques a la cabeza del empleo juvenil en España</a:t>
            </a:r>
          </a:p>
          <a:p>
            <a:pPr marL="285750" indent="-285750">
              <a:buFont typeface="Arial" panose="020B0604020202020204" pitchFamily="34" charset="0"/>
              <a:buChar char="•"/>
            </a:pPr>
            <a:endParaRPr lang="es-ES" sz="1900" b="1" dirty="0"/>
          </a:p>
          <a:p>
            <a:pPr marL="285750" indent="-285750">
              <a:buFont typeface="Arial" panose="020B0604020202020204" pitchFamily="34" charset="0"/>
              <a:buChar char="•"/>
            </a:pPr>
            <a:r>
              <a:rPr lang="es-ES" sz="1900" b="1" dirty="0"/>
              <a:t>Encuentro de los centros de día de la comarca Entreparques</a:t>
            </a:r>
          </a:p>
          <a:p>
            <a:pPr marL="285750" indent="-285750">
              <a:buFont typeface="Arial" panose="020B0604020202020204" pitchFamily="34" charset="0"/>
              <a:buChar char="•"/>
            </a:pPr>
            <a:r>
              <a:rPr lang="es-ES" sz="1900" b="1" dirty="0"/>
              <a:t>Nuevos grados de formación en los institutos de Entreparques</a:t>
            </a:r>
          </a:p>
          <a:p>
            <a:pPr marL="285750" indent="-285750">
              <a:buFont typeface="Arial" panose="020B0604020202020204" pitchFamily="34" charset="0"/>
              <a:buChar char="•"/>
            </a:pPr>
            <a:r>
              <a:rPr lang="es-ES" sz="1900" b="1" dirty="0"/>
              <a:t>Emprendimiento juvenil disminuye la tasa de desempleo en Entreparques</a:t>
            </a:r>
          </a:p>
          <a:p>
            <a:pPr marL="285750" indent="-285750">
              <a:buFont typeface="Arial" panose="020B0604020202020204" pitchFamily="34" charset="0"/>
              <a:buChar char="•"/>
            </a:pPr>
            <a:r>
              <a:rPr lang="es-ES" sz="1900" b="1" dirty="0"/>
              <a:t>La creación de la nueva planta de residuos permite la economía circular en Entreparques</a:t>
            </a:r>
          </a:p>
          <a:p>
            <a:pPr marL="285750" indent="-285750">
              <a:buFont typeface="Arial" panose="020B0604020202020204" pitchFamily="34" charset="0"/>
              <a:buChar char="•"/>
            </a:pPr>
            <a:endParaRPr lang="es-ES" sz="1900" b="1" dirty="0"/>
          </a:p>
          <a:p>
            <a:pPr marL="285750" indent="-285750">
              <a:buFont typeface="Arial" panose="020B0604020202020204" pitchFamily="34" charset="0"/>
              <a:buChar char="•"/>
            </a:pPr>
            <a:r>
              <a:rPr lang="es-ES" sz="1900" b="1" dirty="0"/>
              <a:t>El 50% de las empresas de la comarca cuenta en su plantilla con alguna persona con discapacidad.</a:t>
            </a:r>
          </a:p>
          <a:p>
            <a:pPr marL="285750" indent="-285750">
              <a:buFont typeface="Arial" panose="020B0604020202020204" pitchFamily="34" charset="0"/>
              <a:buChar char="•"/>
            </a:pPr>
            <a:r>
              <a:rPr lang="es-ES" sz="1900" b="1" dirty="0"/>
              <a:t>En Entreparques aumenta el numero de empresas lideradas por personas jóvenes</a:t>
            </a:r>
          </a:p>
          <a:p>
            <a:pPr marL="285750" indent="-285750">
              <a:buFont typeface="Arial" panose="020B0604020202020204" pitchFamily="34" charset="0"/>
              <a:buChar char="•"/>
            </a:pPr>
            <a:r>
              <a:rPr lang="es-ES" sz="1900" b="1" dirty="0"/>
              <a:t>Aumenta la población en Entreparques por incentivo en políticas de vivienda</a:t>
            </a:r>
          </a:p>
          <a:p>
            <a:pPr marL="285750" indent="-285750">
              <a:buFont typeface="Arial" panose="020B0604020202020204" pitchFamily="34" charset="0"/>
              <a:buChar char="•"/>
            </a:pPr>
            <a:r>
              <a:rPr lang="es-ES" sz="1900" b="1" dirty="0"/>
              <a:t>La multinacional X instala una planta de reciclaje de textil </a:t>
            </a:r>
          </a:p>
        </p:txBody>
      </p:sp>
    </p:spTree>
    <p:extLst>
      <p:ext uri="{BB962C8B-B14F-4D97-AF65-F5344CB8AC3E}">
        <p14:creationId xmlns:p14="http://schemas.microsoft.com/office/powerpoint/2010/main" val="305909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8"/>
          <p:cNvGrpSpPr>
            <a:grpSpLocks/>
          </p:cNvGrpSpPr>
          <p:nvPr/>
        </p:nvGrpSpPr>
        <p:grpSpPr bwMode="auto">
          <a:xfrm>
            <a:off x="8456613" y="44624"/>
            <a:ext cx="1406525" cy="1333107"/>
            <a:chOff x="4811" y="235"/>
            <a:chExt cx="1194" cy="1183"/>
          </a:xfrm>
        </p:grpSpPr>
        <p:pic>
          <p:nvPicPr>
            <p:cNvPr id="14" name="Picture 58" descr="sep2"/>
            <p:cNvPicPr>
              <a:picLocks noChangeAspect="1" noChangeArrowheads="1"/>
            </p:cNvPicPr>
            <p:nvPr/>
          </p:nvPicPr>
          <p:blipFill>
            <a:blip r:embed="rId3" cstate="print">
              <a:extLst>
                <a:ext uri="{28A0092B-C50C-407E-A947-70E740481C1C}">
                  <a14:useLocalDpi xmlns:a14="http://schemas.microsoft.com/office/drawing/2010/main" val="0"/>
                </a:ext>
              </a:extLst>
            </a:blip>
            <a:srcRect l="7874" r="11810"/>
            <a:stretch>
              <a:fillRect/>
            </a:stretch>
          </p:blipFill>
          <p:spPr bwMode="auto">
            <a:xfrm>
              <a:off x="4811" y="235"/>
              <a:ext cx="1194" cy="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9"/>
            <p:cNvSpPr>
              <a:spLocks noChangeArrowheads="1"/>
            </p:cNvSpPr>
            <p:nvPr/>
          </p:nvSpPr>
          <p:spPr bwMode="auto">
            <a:xfrm>
              <a:off x="5077" y="724"/>
              <a:ext cx="81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Calibri" pitchFamily="34" charset="0"/>
                  <a:cs typeface="Arial" charset="0"/>
                </a:defRPr>
              </a:lvl1pPr>
              <a:lvl2pPr marL="742950" indent="-285750">
                <a:defRPr sz="2000">
                  <a:solidFill>
                    <a:schemeClr val="tx1"/>
                  </a:solidFill>
                  <a:latin typeface="Calibri" pitchFamily="34" charset="0"/>
                  <a:cs typeface="Arial" charset="0"/>
                </a:defRPr>
              </a:lvl2pPr>
              <a:lvl3pPr marL="1143000" indent="-228600">
                <a:defRPr sz="2000">
                  <a:solidFill>
                    <a:schemeClr val="tx1"/>
                  </a:solidFill>
                  <a:latin typeface="Calibri" pitchFamily="34" charset="0"/>
                  <a:cs typeface="Arial" charset="0"/>
                </a:defRPr>
              </a:lvl3pPr>
              <a:lvl4pPr marL="1600200" indent="-228600">
                <a:defRPr sz="2000">
                  <a:solidFill>
                    <a:schemeClr val="tx1"/>
                  </a:solidFill>
                  <a:latin typeface="Calibri" pitchFamily="34" charset="0"/>
                  <a:cs typeface="Arial" charset="0"/>
                </a:defRPr>
              </a:lvl4pPr>
              <a:lvl5pPr marL="2057400" indent="-228600">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9pPr>
            </a:lstStyle>
            <a:p>
              <a:pPr algn="ctr">
                <a:lnSpc>
                  <a:spcPct val="85000"/>
                </a:lnSpc>
              </a:pPr>
              <a:r>
                <a:rPr lang="es-ES" altLang="es-ES" sz="1200" b="1" dirty="0">
                  <a:solidFill>
                    <a:schemeClr val="accent3">
                      <a:lumMod val="75000"/>
                    </a:schemeClr>
                  </a:solidFill>
                  <a:latin typeface="+mj-lt"/>
                </a:rPr>
                <a:t>Dinámica</a:t>
              </a:r>
            </a:p>
          </p:txBody>
        </p:sp>
      </p:grpSp>
      <p:sp>
        <p:nvSpPr>
          <p:cNvPr id="17" name="Text Box 41"/>
          <p:cNvSpPr txBox="1">
            <a:spLocks noChangeArrowheads="1"/>
          </p:cNvSpPr>
          <p:nvPr/>
        </p:nvSpPr>
        <p:spPr bwMode="auto">
          <a:xfrm>
            <a:off x="626092" y="463812"/>
            <a:ext cx="7188814" cy="512762"/>
          </a:xfrm>
          <a:prstGeom prst="rect">
            <a:avLst/>
          </a:prstGeom>
          <a:solidFill>
            <a:schemeClr val="accent3">
              <a:lumMod val="75000"/>
            </a:schemeClr>
          </a:solidFill>
          <a:ln>
            <a:noFill/>
          </a:ln>
        </p:spPr>
        <p:txBody>
          <a:bodyPr anchor="ctr"/>
          <a:lstStyle>
            <a:lvl1pPr>
              <a:defRPr sz="2000">
                <a:solidFill>
                  <a:schemeClr val="tx1"/>
                </a:solidFill>
                <a:latin typeface="Calibri" pitchFamily="34" charset="0"/>
                <a:cs typeface="Arial" charset="0"/>
              </a:defRPr>
            </a:lvl1pPr>
            <a:lvl2pPr marL="742950" indent="-285750">
              <a:defRPr sz="2000">
                <a:solidFill>
                  <a:schemeClr val="tx1"/>
                </a:solidFill>
                <a:latin typeface="Calibri" pitchFamily="34" charset="0"/>
                <a:cs typeface="Arial" charset="0"/>
              </a:defRPr>
            </a:lvl2pPr>
            <a:lvl3pPr marL="1143000" indent="-228600">
              <a:defRPr sz="2000">
                <a:solidFill>
                  <a:schemeClr val="tx1"/>
                </a:solidFill>
                <a:latin typeface="Calibri" pitchFamily="34" charset="0"/>
                <a:cs typeface="Arial" charset="0"/>
              </a:defRPr>
            </a:lvl3pPr>
            <a:lvl4pPr marL="1600200" indent="-228600">
              <a:defRPr sz="2000">
                <a:solidFill>
                  <a:schemeClr val="tx1"/>
                </a:solidFill>
                <a:latin typeface="Calibri" pitchFamily="34" charset="0"/>
                <a:cs typeface="Arial" charset="0"/>
              </a:defRPr>
            </a:lvl4pPr>
            <a:lvl5pPr marL="2057400" indent="-228600">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9pPr>
          </a:lstStyle>
          <a:p>
            <a:pPr algn="ctr">
              <a:spcBef>
                <a:spcPct val="50000"/>
              </a:spcBef>
            </a:pPr>
            <a:r>
              <a:rPr lang="es-ES" altLang="es-ES" sz="1800" dirty="0">
                <a:solidFill>
                  <a:srgbClr val="FFFFFF"/>
                </a:solidFill>
                <a:latin typeface="Arial" panose="020B0604020202020204" pitchFamily="34" charset="0"/>
                <a:cs typeface="Arial" panose="020B0604020202020204" pitchFamily="34" charset="0"/>
              </a:rPr>
              <a:t> EL TITULAR</a:t>
            </a:r>
          </a:p>
        </p:txBody>
      </p:sp>
      <p:sp>
        <p:nvSpPr>
          <p:cNvPr id="3" name="CuadroTexto 2">
            <a:extLst>
              <a:ext uri="{FF2B5EF4-FFF2-40B4-BE49-F238E27FC236}">
                <a16:creationId xmlns:a16="http://schemas.microsoft.com/office/drawing/2014/main" id="{D4D52C4E-6C6A-2CEA-B744-824D0A44C515}"/>
              </a:ext>
            </a:extLst>
          </p:cNvPr>
          <p:cNvSpPr txBox="1"/>
          <p:nvPr/>
        </p:nvSpPr>
        <p:spPr>
          <a:xfrm>
            <a:off x="241540" y="917978"/>
            <a:ext cx="9486128" cy="5940088"/>
          </a:xfrm>
          <a:prstGeom prst="rect">
            <a:avLst/>
          </a:prstGeom>
          <a:noFill/>
        </p:spPr>
        <p:txBody>
          <a:bodyPr wrap="square" rtlCol="0">
            <a:spAutoFit/>
          </a:bodyPr>
          <a:lstStyle/>
          <a:p>
            <a:pPr marL="285750" indent="-285750">
              <a:buFont typeface="Arial" panose="020B0604020202020204" pitchFamily="34" charset="0"/>
              <a:buChar char="•"/>
            </a:pPr>
            <a:r>
              <a:rPr lang="es-ES" sz="1900" b="1" dirty="0"/>
              <a:t>Entreparques crea la ventanilla única para ayudas y subvenciones</a:t>
            </a:r>
          </a:p>
          <a:p>
            <a:pPr marL="285750" indent="-285750">
              <a:buFont typeface="Arial" panose="020B0604020202020204" pitchFamily="34" charset="0"/>
              <a:buChar char="•"/>
            </a:pPr>
            <a:r>
              <a:rPr lang="es-ES" sz="1900" b="1" dirty="0"/>
              <a:t>Entreparques consigue asegurar el agua hasta 2100</a:t>
            </a:r>
          </a:p>
          <a:p>
            <a:pPr marL="285750" indent="-285750">
              <a:buFont typeface="Arial" panose="020B0604020202020204" pitchFamily="34" charset="0"/>
              <a:buChar char="•"/>
            </a:pPr>
            <a:r>
              <a:rPr lang="es-ES" sz="1900" b="1" dirty="0"/>
              <a:t>Triunfa el nuevo modelo económico para Entreparques: preservación de ecosistemas, oficios tradicionales y cultura para fijar población</a:t>
            </a:r>
          </a:p>
          <a:p>
            <a:pPr marL="285750" indent="-285750">
              <a:buFont typeface="Arial" panose="020B0604020202020204" pitchFamily="34" charset="0"/>
              <a:buChar char="•"/>
            </a:pPr>
            <a:endParaRPr lang="es-ES" sz="1900" b="1" dirty="0"/>
          </a:p>
          <a:p>
            <a:pPr marL="285750" indent="-285750">
              <a:buFont typeface="Arial" panose="020B0604020202020204" pitchFamily="34" charset="0"/>
              <a:buChar char="•"/>
            </a:pPr>
            <a:r>
              <a:rPr lang="es-ES" sz="1900" b="1" dirty="0"/>
              <a:t>Se revierte la curva de población, por la coordinación entre Administración y la implicación de la población y el sector empresarial</a:t>
            </a:r>
          </a:p>
          <a:p>
            <a:pPr marL="285750" indent="-285750">
              <a:buFont typeface="Arial" panose="020B0604020202020204" pitchFamily="34" charset="0"/>
              <a:buChar char="•"/>
            </a:pPr>
            <a:endParaRPr lang="es-ES" sz="1900" b="1" dirty="0"/>
          </a:p>
          <a:p>
            <a:pPr marL="285750" indent="-285750">
              <a:buFont typeface="Arial" panose="020B0604020202020204" pitchFamily="34" charset="0"/>
              <a:buChar char="•"/>
            </a:pPr>
            <a:r>
              <a:rPr lang="es-ES" sz="1900" b="1" dirty="0">
                <a:solidFill>
                  <a:srgbClr val="FF0000"/>
                </a:solidFill>
              </a:rPr>
              <a:t>Entreparques a la cabeza del empleo juvenil en España</a:t>
            </a:r>
          </a:p>
          <a:p>
            <a:pPr marL="285750" indent="-285750">
              <a:buFont typeface="Arial" panose="020B0604020202020204" pitchFamily="34" charset="0"/>
              <a:buChar char="•"/>
            </a:pPr>
            <a:endParaRPr lang="es-ES" sz="1900" b="1" dirty="0"/>
          </a:p>
          <a:p>
            <a:pPr marL="285750" indent="-285750">
              <a:buFont typeface="Arial" panose="020B0604020202020204" pitchFamily="34" charset="0"/>
              <a:buChar char="•"/>
            </a:pPr>
            <a:r>
              <a:rPr lang="es-ES" sz="1900" b="1" dirty="0"/>
              <a:t>Encuentro de los centros de día de la comarca Entreparques</a:t>
            </a:r>
          </a:p>
          <a:p>
            <a:pPr marL="285750" indent="-285750">
              <a:buFont typeface="Arial" panose="020B0604020202020204" pitchFamily="34" charset="0"/>
              <a:buChar char="•"/>
            </a:pPr>
            <a:r>
              <a:rPr lang="es-ES" sz="1900" b="1" dirty="0">
                <a:solidFill>
                  <a:srgbClr val="FF0000"/>
                </a:solidFill>
              </a:rPr>
              <a:t>Nuevos grados de formación en los institutos de Entreparques</a:t>
            </a:r>
          </a:p>
          <a:p>
            <a:pPr marL="285750" indent="-285750">
              <a:buFont typeface="Arial" panose="020B0604020202020204" pitchFamily="34" charset="0"/>
              <a:buChar char="•"/>
            </a:pPr>
            <a:r>
              <a:rPr lang="es-ES" sz="1900" b="1" dirty="0">
                <a:solidFill>
                  <a:srgbClr val="FF0000"/>
                </a:solidFill>
              </a:rPr>
              <a:t>Emprendimiento juvenil disminuye la tasa de desempleo en Entreparques</a:t>
            </a:r>
          </a:p>
          <a:p>
            <a:pPr marL="285750" indent="-285750">
              <a:buFont typeface="Arial" panose="020B0604020202020204" pitchFamily="34" charset="0"/>
              <a:buChar char="•"/>
            </a:pPr>
            <a:r>
              <a:rPr lang="es-ES" sz="1900" b="1" dirty="0"/>
              <a:t>La creación de la nueva planta de residuos permite la economía circular en Entreparques</a:t>
            </a:r>
          </a:p>
          <a:p>
            <a:pPr marL="285750" indent="-285750">
              <a:buFont typeface="Arial" panose="020B0604020202020204" pitchFamily="34" charset="0"/>
              <a:buChar char="•"/>
            </a:pPr>
            <a:endParaRPr lang="es-ES" sz="1900" b="1" dirty="0"/>
          </a:p>
          <a:p>
            <a:pPr marL="285750" indent="-285750">
              <a:buFont typeface="Arial" panose="020B0604020202020204" pitchFamily="34" charset="0"/>
              <a:buChar char="•"/>
            </a:pPr>
            <a:r>
              <a:rPr lang="es-ES" sz="1900" b="1" dirty="0"/>
              <a:t>El 50% de las empresas de la comarca cuenta en su plantilla con alguna persona con discapacidad.</a:t>
            </a:r>
          </a:p>
          <a:p>
            <a:pPr marL="285750" indent="-285750">
              <a:buFont typeface="Arial" panose="020B0604020202020204" pitchFamily="34" charset="0"/>
              <a:buChar char="•"/>
            </a:pPr>
            <a:r>
              <a:rPr lang="es-ES" sz="1900" b="1" dirty="0"/>
              <a:t>En Entreparques aumenta el numero de empresas lideradas por personas jóvenes</a:t>
            </a:r>
          </a:p>
          <a:p>
            <a:pPr marL="285750" indent="-285750">
              <a:buFont typeface="Arial" panose="020B0604020202020204" pitchFamily="34" charset="0"/>
              <a:buChar char="•"/>
            </a:pPr>
            <a:r>
              <a:rPr lang="es-ES" sz="1900" b="1" dirty="0"/>
              <a:t>Aumenta la población en Entreparques por incentivo en políticas de vivienda</a:t>
            </a:r>
          </a:p>
          <a:p>
            <a:pPr marL="285750" indent="-285750">
              <a:buFont typeface="Arial" panose="020B0604020202020204" pitchFamily="34" charset="0"/>
              <a:buChar char="•"/>
            </a:pPr>
            <a:r>
              <a:rPr lang="es-ES" sz="1900" b="1" dirty="0"/>
              <a:t>La multinacional X instala una planta de reciclaje de textil </a:t>
            </a:r>
          </a:p>
        </p:txBody>
      </p:sp>
    </p:spTree>
    <p:extLst>
      <p:ext uri="{BB962C8B-B14F-4D97-AF65-F5344CB8AC3E}">
        <p14:creationId xmlns:p14="http://schemas.microsoft.com/office/powerpoint/2010/main" val="4177784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5892037-2753-09EC-7DA2-41DFA7CCD3AD}"/>
              </a:ext>
            </a:extLst>
          </p:cNvPr>
          <p:cNvSpPr/>
          <p:nvPr/>
        </p:nvSpPr>
        <p:spPr>
          <a:xfrm>
            <a:off x="0" y="0"/>
            <a:ext cx="9999785" cy="7022123"/>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40000" rIns="540000" rtlCol="0" anchor="ctr"/>
          <a:lstStyle/>
          <a:p>
            <a:pPr algn="ctr"/>
            <a:r>
              <a:rPr lang="es-ES" sz="2400" dirty="0">
                <a:latin typeface="Arial" panose="020B0604020202020204" pitchFamily="34" charset="0"/>
                <a:cs typeface="Arial" panose="020B0604020202020204" pitchFamily="34" charset="0"/>
              </a:rPr>
              <a:t>DEFINICIÓN DE LAS PRIORIDADES </a:t>
            </a:r>
          </a:p>
          <a:p>
            <a:pPr algn="ctr"/>
            <a:r>
              <a:rPr lang="es-ES" sz="2400" dirty="0">
                <a:latin typeface="Arial" panose="020B0604020202020204" pitchFamily="34" charset="0"/>
                <a:cs typeface="Arial" panose="020B0604020202020204" pitchFamily="34" charset="0"/>
              </a:rPr>
              <a:t>DE ACCIÓN PARA LA EDLP 2023-2027</a:t>
            </a:r>
          </a:p>
        </p:txBody>
      </p:sp>
    </p:spTree>
    <p:extLst>
      <p:ext uri="{BB962C8B-B14F-4D97-AF65-F5344CB8AC3E}">
        <p14:creationId xmlns:p14="http://schemas.microsoft.com/office/powerpoint/2010/main" val="3187802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8"/>
          <p:cNvSpPr txBox="1">
            <a:spLocks noChangeArrowheads="1"/>
          </p:cNvSpPr>
          <p:nvPr/>
        </p:nvSpPr>
        <p:spPr bwMode="auto">
          <a:xfrm>
            <a:off x="2360711" y="2014718"/>
            <a:ext cx="7165597" cy="2917745"/>
          </a:xfrm>
          <a:prstGeom prst="rect">
            <a:avLst/>
          </a:prstGeom>
          <a:noFill/>
          <a:ln w="19050">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180000" tIns="108000" rIns="180000" bIns="108000" anchor="ctr" anchorCtr="0"/>
          <a:lstStyle>
            <a:lvl1pPr marL="352425" indent="-269875">
              <a:tabLst>
                <a:tab pos="352425" algn="l"/>
              </a:tabLst>
              <a:defRPr sz="2000">
                <a:solidFill>
                  <a:schemeClr val="tx1"/>
                </a:solidFill>
                <a:latin typeface="Calibri" pitchFamily="34" charset="0"/>
                <a:cs typeface="Arial" charset="0"/>
              </a:defRPr>
            </a:lvl1pPr>
            <a:lvl2pPr marL="742950" indent="-285750">
              <a:tabLst>
                <a:tab pos="352425" algn="l"/>
              </a:tabLst>
              <a:defRPr sz="2000">
                <a:solidFill>
                  <a:schemeClr val="tx1"/>
                </a:solidFill>
                <a:latin typeface="Calibri" pitchFamily="34" charset="0"/>
                <a:cs typeface="Arial" charset="0"/>
              </a:defRPr>
            </a:lvl2pPr>
            <a:lvl3pPr marL="1143000" indent="-228600">
              <a:tabLst>
                <a:tab pos="352425" algn="l"/>
              </a:tabLst>
              <a:defRPr sz="2000">
                <a:solidFill>
                  <a:schemeClr val="tx1"/>
                </a:solidFill>
                <a:latin typeface="Calibri" pitchFamily="34" charset="0"/>
                <a:cs typeface="Arial" charset="0"/>
              </a:defRPr>
            </a:lvl3pPr>
            <a:lvl4pPr marL="1600200" indent="-228600">
              <a:tabLst>
                <a:tab pos="352425" algn="l"/>
              </a:tabLst>
              <a:defRPr sz="2000">
                <a:solidFill>
                  <a:schemeClr val="tx1"/>
                </a:solidFill>
                <a:latin typeface="Calibri" pitchFamily="34" charset="0"/>
                <a:cs typeface="Arial" charset="0"/>
              </a:defRPr>
            </a:lvl4pPr>
            <a:lvl5pPr marL="2057400" indent="-228600">
              <a:tabLst>
                <a:tab pos="352425" algn="l"/>
              </a:tabLst>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9pPr>
          </a:lstStyle>
          <a:p>
            <a:pPr marL="0" indent="0" eaLnBrk="1" hangingPunct="1">
              <a:spcBef>
                <a:spcPts val="0"/>
              </a:spcBef>
              <a:spcAft>
                <a:spcPts val="1200"/>
              </a:spcAft>
            </a:pPr>
            <a:r>
              <a:rPr lang="es-ES" altLang="es-ES" sz="1800">
                <a:latin typeface="Arial" panose="020B0604020202020204" pitchFamily="34" charset="0"/>
                <a:cs typeface="Arial" panose="020B0604020202020204" pitchFamily="34" charset="0"/>
              </a:rPr>
              <a:t>¿Qué 3 </a:t>
            </a:r>
            <a:r>
              <a:rPr lang="es-ES" altLang="es-ES" sz="1800" dirty="0">
                <a:latin typeface="Arial" panose="020B0604020202020204" pitchFamily="34" charset="0"/>
                <a:cs typeface="Arial" panose="020B0604020202020204" pitchFamily="34" charset="0"/>
              </a:rPr>
              <a:t>líneas de actuación deberían ser las prioritarias para este período 2023-2027? Definiendo para cada ellas:</a:t>
            </a:r>
          </a:p>
          <a:p>
            <a:pPr marL="144000" indent="-144000" eaLnBrk="1" hangingPunct="1">
              <a:spcBef>
                <a:spcPts val="0"/>
              </a:spcBef>
              <a:spcAft>
                <a:spcPts val="600"/>
              </a:spcAft>
              <a:buFont typeface="Wingdings" panose="05000000000000000000" pitchFamily="2" charset="2"/>
              <a:buChar char="§"/>
            </a:pPr>
            <a:r>
              <a:rPr lang="es-ES" altLang="es-ES" sz="1800" dirty="0">
                <a:latin typeface="Arial" panose="020B0604020202020204" pitchFamily="34" charset="0"/>
                <a:cs typeface="Arial" panose="020B0604020202020204" pitchFamily="34" charset="0"/>
              </a:rPr>
              <a:t>Justificación de por qué es prioritaria (ahora o a futuro)</a:t>
            </a:r>
          </a:p>
          <a:p>
            <a:pPr marL="144000" indent="-144000" eaLnBrk="1" hangingPunct="1">
              <a:spcBef>
                <a:spcPts val="0"/>
              </a:spcBef>
              <a:spcAft>
                <a:spcPts val="1200"/>
              </a:spcAft>
              <a:buFont typeface="Wingdings" panose="05000000000000000000" pitchFamily="2" charset="2"/>
              <a:buChar char="§"/>
            </a:pPr>
            <a:r>
              <a:rPr lang="es-ES" altLang="es-ES" sz="1800" dirty="0">
                <a:latin typeface="Arial" panose="020B0604020202020204" pitchFamily="34" charset="0"/>
                <a:cs typeface="Arial" panose="020B0604020202020204" pitchFamily="34" charset="0"/>
              </a:rPr>
              <a:t>Las claves principales para dar respuesta a dicha prioridad</a:t>
            </a:r>
          </a:p>
        </p:txBody>
      </p:sp>
      <p:sp>
        <p:nvSpPr>
          <p:cNvPr id="12" name="Rectangle 53"/>
          <p:cNvSpPr>
            <a:spLocks noChangeArrowheads="1"/>
          </p:cNvSpPr>
          <p:nvPr/>
        </p:nvSpPr>
        <p:spPr bwMode="auto">
          <a:xfrm>
            <a:off x="488950" y="1412776"/>
            <a:ext cx="1727746" cy="4184728"/>
          </a:xfrm>
          <a:prstGeom prst="rect">
            <a:avLst/>
          </a:prstGeom>
          <a:solidFill>
            <a:schemeClr val="accent3">
              <a:lumMod val="75000"/>
            </a:schemeClr>
          </a:solidFill>
          <a:ln>
            <a:noFill/>
          </a:ln>
        </p:spPr>
        <p:txBody>
          <a:bodyPr anchor="ctr"/>
          <a:lstStyle/>
          <a:p>
            <a:pPr algn="ctr" eaLnBrk="1" fontAlgn="auto" hangingPunct="1">
              <a:lnSpc>
                <a:spcPct val="90000"/>
              </a:lnSpc>
              <a:spcBef>
                <a:spcPts val="0"/>
              </a:spcBef>
              <a:spcAft>
                <a:spcPts val="0"/>
              </a:spcAft>
            </a:pPr>
            <a:r>
              <a:rPr lang="es-ES" altLang="es-ES" sz="1800" kern="0" dirty="0">
                <a:solidFill>
                  <a:prstClr val="white"/>
                </a:solidFill>
                <a:latin typeface="Arial" panose="020B0604020202020204" pitchFamily="34" charset="0"/>
                <a:cs typeface="Arial" panose="020B0604020202020204" pitchFamily="34" charset="0"/>
              </a:rPr>
              <a:t>Proceso </a:t>
            </a:r>
          </a:p>
          <a:p>
            <a:pPr algn="ctr" eaLnBrk="1" fontAlgn="auto" hangingPunct="1">
              <a:lnSpc>
                <a:spcPct val="90000"/>
              </a:lnSpc>
              <a:spcBef>
                <a:spcPts val="0"/>
              </a:spcBef>
              <a:spcAft>
                <a:spcPts val="0"/>
              </a:spcAft>
            </a:pPr>
            <a:r>
              <a:rPr lang="es-ES" altLang="es-ES" sz="1800" kern="0" dirty="0">
                <a:solidFill>
                  <a:prstClr val="white"/>
                </a:solidFill>
                <a:latin typeface="Arial" panose="020B0604020202020204" pitchFamily="34" charset="0"/>
                <a:cs typeface="Arial" panose="020B0604020202020204" pitchFamily="34" charset="0"/>
              </a:rPr>
              <a:t>de trabajo</a:t>
            </a:r>
          </a:p>
        </p:txBody>
      </p:sp>
      <p:grpSp>
        <p:nvGrpSpPr>
          <p:cNvPr id="13" name="Group 8"/>
          <p:cNvGrpSpPr>
            <a:grpSpLocks/>
          </p:cNvGrpSpPr>
          <p:nvPr/>
        </p:nvGrpSpPr>
        <p:grpSpPr bwMode="auto">
          <a:xfrm>
            <a:off x="8456613" y="44624"/>
            <a:ext cx="1406525" cy="1333107"/>
            <a:chOff x="4811" y="235"/>
            <a:chExt cx="1194" cy="1183"/>
          </a:xfrm>
        </p:grpSpPr>
        <p:pic>
          <p:nvPicPr>
            <p:cNvPr id="14" name="Picture 58" descr="sep2"/>
            <p:cNvPicPr>
              <a:picLocks noChangeAspect="1" noChangeArrowheads="1"/>
            </p:cNvPicPr>
            <p:nvPr/>
          </p:nvPicPr>
          <p:blipFill>
            <a:blip r:embed="rId3" cstate="print">
              <a:extLst>
                <a:ext uri="{28A0092B-C50C-407E-A947-70E740481C1C}">
                  <a14:useLocalDpi xmlns:a14="http://schemas.microsoft.com/office/drawing/2010/main" val="0"/>
                </a:ext>
              </a:extLst>
            </a:blip>
            <a:srcRect l="7874" r="11810"/>
            <a:stretch>
              <a:fillRect/>
            </a:stretch>
          </p:blipFill>
          <p:spPr bwMode="auto">
            <a:xfrm>
              <a:off x="4811" y="235"/>
              <a:ext cx="1194" cy="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9"/>
            <p:cNvSpPr>
              <a:spLocks noChangeArrowheads="1"/>
            </p:cNvSpPr>
            <p:nvPr/>
          </p:nvSpPr>
          <p:spPr bwMode="auto">
            <a:xfrm>
              <a:off x="5077" y="724"/>
              <a:ext cx="81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Calibri" pitchFamily="34" charset="0"/>
                  <a:cs typeface="Arial" charset="0"/>
                </a:defRPr>
              </a:lvl1pPr>
              <a:lvl2pPr marL="742950" indent="-285750">
                <a:defRPr sz="2000">
                  <a:solidFill>
                    <a:schemeClr val="tx1"/>
                  </a:solidFill>
                  <a:latin typeface="Calibri" pitchFamily="34" charset="0"/>
                  <a:cs typeface="Arial" charset="0"/>
                </a:defRPr>
              </a:lvl2pPr>
              <a:lvl3pPr marL="1143000" indent="-228600">
                <a:defRPr sz="2000">
                  <a:solidFill>
                    <a:schemeClr val="tx1"/>
                  </a:solidFill>
                  <a:latin typeface="Calibri" pitchFamily="34" charset="0"/>
                  <a:cs typeface="Arial" charset="0"/>
                </a:defRPr>
              </a:lvl3pPr>
              <a:lvl4pPr marL="1600200" indent="-228600">
                <a:defRPr sz="2000">
                  <a:solidFill>
                    <a:schemeClr val="tx1"/>
                  </a:solidFill>
                  <a:latin typeface="Calibri" pitchFamily="34" charset="0"/>
                  <a:cs typeface="Arial" charset="0"/>
                </a:defRPr>
              </a:lvl4pPr>
              <a:lvl5pPr marL="2057400" indent="-228600">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9pPr>
            </a:lstStyle>
            <a:p>
              <a:pPr algn="ctr">
                <a:lnSpc>
                  <a:spcPct val="85000"/>
                </a:lnSpc>
              </a:pPr>
              <a:r>
                <a:rPr lang="es-ES" altLang="es-ES" sz="1200" b="1" dirty="0">
                  <a:solidFill>
                    <a:schemeClr val="accent3">
                      <a:lumMod val="75000"/>
                    </a:schemeClr>
                  </a:solidFill>
                  <a:latin typeface="+mj-lt"/>
                </a:rPr>
                <a:t>Dinámica</a:t>
              </a:r>
            </a:p>
          </p:txBody>
        </p:sp>
      </p:grpSp>
      <p:sp>
        <p:nvSpPr>
          <p:cNvPr id="17" name="Text Box 41"/>
          <p:cNvSpPr txBox="1">
            <a:spLocks noChangeArrowheads="1"/>
          </p:cNvSpPr>
          <p:nvPr/>
        </p:nvSpPr>
        <p:spPr bwMode="auto">
          <a:xfrm>
            <a:off x="2361586" y="1412776"/>
            <a:ext cx="7188814" cy="512762"/>
          </a:xfrm>
          <a:prstGeom prst="rect">
            <a:avLst/>
          </a:prstGeom>
          <a:solidFill>
            <a:schemeClr val="accent3">
              <a:lumMod val="75000"/>
            </a:schemeClr>
          </a:solidFill>
          <a:ln>
            <a:noFill/>
          </a:ln>
        </p:spPr>
        <p:txBody>
          <a:bodyPr anchor="ctr"/>
          <a:lstStyle>
            <a:lvl1pPr>
              <a:defRPr sz="2000">
                <a:solidFill>
                  <a:schemeClr val="tx1"/>
                </a:solidFill>
                <a:latin typeface="Calibri" pitchFamily="34" charset="0"/>
                <a:cs typeface="Arial" charset="0"/>
              </a:defRPr>
            </a:lvl1pPr>
            <a:lvl2pPr marL="742950" indent="-285750">
              <a:defRPr sz="2000">
                <a:solidFill>
                  <a:schemeClr val="tx1"/>
                </a:solidFill>
                <a:latin typeface="Calibri" pitchFamily="34" charset="0"/>
                <a:cs typeface="Arial" charset="0"/>
              </a:defRPr>
            </a:lvl2pPr>
            <a:lvl3pPr marL="1143000" indent="-228600">
              <a:defRPr sz="2000">
                <a:solidFill>
                  <a:schemeClr val="tx1"/>
                </a:solidFill>
                <a:latin typeface="Calibri" pitchFamily="34" charset="0"/>
                <a:cs typeface="Arial" charset="0"/>
              </a:defRPr>
            </a:lvl3pPr>
            <a:lvl4pPr marL="1600200" indent="-228600">
              <a:defRPr sz="2000">
                <a:solidFill>
                  <a:schemeClr val="tx1"/>
                </a:solidFill>
                <a:latin typeface="Calibri" pitchFamily="34" charset="0"/>
                <a:cs typeface="Arial" charset="0"/>
              </a:defRPr>
            </a:lvl4pPr>
            <a:lvl5pPr marL="2057400" indent="-228600">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9pPr>
          </a:lstStyle>
          <a:p>
            <a:pPr algn="ctr">
              <a:spcBef>
                <a:spcPct val="50000"/>
              </a:spcBef>
            </a:pPr>
            <a:r>
              <a:rPr lang="es-ES" altLang="es-ES" sz="1800" dirty="0">
                <a:solidFill>
                  <a:srgbClr val="FFFFFF"/>
                </a:solidFill>
                <a:latin typeface="Arial" panose="020B0604020202020204" pitchFamily="34" charset="0"/>
                <a:cs typeface="Arial" panose="020B0604020202020204" pitchFamily="34" charset="0"/>
              </a:rPr>
              <a:t> PRIORIDADES DE ACTUACIÓN</a:t>
            </a:r>
          </a:p>
        </p:txBody>
      </p:sp>
      <p:sp>
        <p:nvSpPr>
          <p:cNvPr id="8" name="Text Box 41">
            <a:extLst>
              <a:ext uri="{FF2B5EF4-FFF2-40B4-BE49-F238E27FC236}">
                <a16:creationId xmlns:a16="http://schemas.microsoft.com/office/drawing/2014/main" id="{1CCA76C3-6F07-4905-BD5B-F2D8035ECB50}"/>
              </a:ext>
            </a:extLst>
          </p:cNvPr>
          <p:cNvSpPr txBox="1">
            <a:spLocks noChangeArrowheads="1"/>
          </p:cNvSpPr>
          <p:nvPr/>
        </p:nvSpPr>
        <p:spPr bwMode="auto">
          <a:xfrm>
            <a:off x="2367341" y="5084742"/>
            <a:ext cx="7165597" cy="512762"/>
          </a:xfrm>
          <a:prstGeom prst="rect">
            <a:avLst/>
          </a:prstGeom>
          <a:noFill/>
          <a:ln w="19050">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180000" tIns="108000" bIns="108000" anchor="ctr" anchorCtr="0"/>
          <a:lstStyle>
            <a:defPPr marR="0" lvl="0" algn="l" rtl="0">
              <a:lnSpc>
                <a:spcPct val="100000"/>
              </a:lnSpc>
              <a:spcBef>
                <a:spcPts val="0"/>
              </a:spcBef>
              <a:spcAft>
                <a:spcPts val="0"/>
              </a:spcAft>
            </a:defPPr>
            <a:lvl1pPr marL="0" indent="0" eaLnBrk="1" hangingPunct="1">
              <a:lnSpc>
                <a:spcPct val="90000"/>
              </a:lnSpc>
              <a:spcAft>
                <a:spcPts val="1200"/>
              </a:spcAft>
              <a:tabLst>
                <a:tab pos="352425" algn="l"/>
              </a:tabLst>
              <a:defRPr sz="1800">
                <a:solidFill>
                  <a:schemeClr val="tx1"/>
                </a:solidFill>
                <a:latin typeface="Arial" panose="020B0604020202020204" pitchFamily="34" charset="0"/>
                <a:cs typeface="Arial" panose="020B0604020202020204" pitchFamily="34" charset="0"/>
              </a:defRPr>
            </a:lvl1pPr>
            <a:lvl2pPr marL="742950" indent="-285750">
              <a:tabLst>
                <a:tab pos="352425" algn="l"/>
              </a:tabLst>
              <a:defRPr sz="2000">
                <a:solidFill>
                  <a:schemeClr val="tx1"/>
                </a:solidFill>
                <a:latin typeface="Calibri" pitchFamily="34" charset="0"/>
                <a:cs typeface="Arial" charset="0"/>
              </a:defRPr>
            </a:lvl2pPr>
            <a:lvl3pPr marL="1143000" indent="-228600">
              <a:tabLst>
                <a:tab pos="352425" algn="l"/>
              </a:tabLst>
              <a:defRPr sz="2000">
                <a:solidFill>
                  <a:schemeClr val="tx1"/>
                </a:solidFill>
                <a:latin typeface="Calibri" pitchFamily="34" charset="0"/>
                <a:cs typeface="Arial" charset="0"/>
              </a:defRPr>
            </a:lvl3pPr>
            <a:lvl4pPr marL="1600200" indent="-228600">
              <a:tabLst>
                <a:tab pos="352425" algn="l"/>
              </a:tabLst>
              <a:defRPr sz="2000">
                <a:solidFill>
                  <a:schemeClr val="tx1"/>
                </a:solidFill>
                <a:latin typeface="Calibri" pitchFamily="34" charset="0"/>
                <a:cs typeface="Arial" charset="0"/>
              </a:defRPr>
            </a:lvl4pPr>
            <a:lvl5pPr marL="2057400" indent="-228600">
              <a:tabLst>
                <a:tab pos="352425" algn="l"/>
              </a:tabLst>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9pPr>
          </a:lstStyle>
          <a:p>
            <a:pPr algn="ctr"/>
            <a:r>
              <a:rPr lang="es-ES" altLang="es-ES" dirty="0">
                <a:solidFill>
                  <a:schemeClr val="accent3">
                    <a:lumMod val="75000"/>
                  </a:schemeClr>
                </a:solidFill>
              </a:rPr>
              <a:t>Debate y consenso</a:t>
            </a:r>
          </a:p>
        </p:txBody>
      </p:sp>
    </p:spTree>
    <p:extLst>
      <p:ext uri="{BB962C8B-B14F-4D97-AF65-F5344CB8AC3E}">
        <p14:creationId xmlns:p14="http://schemas.microsoft.com/office/powerpoint/2010/main" val="2205136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8"/>
          <p:cNvGrpSpPr>
            <a:grpSpLocks/>
          </p:cNvGrpSpPr>
          <p:nvPr/>
        </p:nvGrpSpPr>
        <p:grpSpPr bwMode="auto">
          <a:xfrm>
            <a:off x="8456613" y="44624"/>
            <a:ext cx="1406525" cy="1333107"/>
            <a:chOff x="4811" y="235"/>
            <a:chExt cx="1194" cy="1183"/>
          </a:xfrm>
        </p:grpSpPr>
        <p:pic>
          <p:nvPicPr>
            <p:cNvPr id="14" name="Picture 58" descr="sep2"/>
            <p:cNvPicPr>
              <a:picLocks noChangeAspect="1" noChangeArrowheads="1"/>
            </p:cNvPicPr>
            <p:nvPr/>
          </p:nvPicPr>
          <p:blipFill>
            <a:blip r:embed="rId3" cstate="print">
              <a:extLst>
                <a:ext uri="{28A0092B-C50C-407E-A947-70E740481C1C}">
                  <a14:useLocalDpi xmlns:a14="http://schemas.microsoft.com/office/drawing/2010/main" val="0"/>
                </a:ext>
              </a:extLst>
            </a:blip>
            <a:srcRect l="7874" r="11810"/>
            <a:stretch>
              <a:fillRect/>
            </a:stretch>
          </p:blipFill>
          <p:spPr bwMode="auto">
            <a:xfrm>
              <a:off x="4811" y="235"/>
              <a:ext cx="1194" cy="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9"/>
            <p:cNvSpPr>
              <a:spLocks noChangeArrowheads="1"/>
            </p:cNvSpPr>
            <p:nvPr/>
          </p:nvSpPr>
          <p:spPr bwMode="auto">
            <a:xfrm>
              <a:off x="5077" y="724"/>
              <a:ext cx="81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Calibri" pitchFamily="34" charset="0"/>
                  <a:cs typeface="Arial" charset="0"/>
                </a:defRPr>
              </a:lvl1pPr>
              <a:lvl2pPr marL="742950" indent="-285750">
                <a:defRPr sz="2000">
                  <a:solidFill>
                    <a:schemeClr val="tx1"/>
                  </a:solidFill>
                  <a:latin typeface="Calibri" pitchFamily="34" charset="0"/>
                  <a:cs typeface="Arial" charset="0"/>
                </a:defRPr>
              </a:lvl2pPr>
              <a:lvl3pPr marL="1143000" indent="-228600">
                <a:defRPr sz="2000">
                  <a:solidFill>
                    <a:schemeClr val="tx1"/>
                  </a:solidFill>
                  <a:latin typeface="Calibri" pitchFamily="34" charset="0"/>
                  <a:cs typeface="Arial" charset="0"/>
                </a:defRPr>
              </a:lvl3pPr>
              <a:lvl4pPr marL="1600200" indent="-228600">
                <a:defRPr sz="2000">
                  <a:solidFill>
                    <a:schemeClr val="tx1"/>
                  </a:solidFill>
                  <a:latin typeface="Calibri" pitchFamily="34" charset="0"/>
                  <a:cs typeface="Arial" charset="0"/>
                </a:defRPr>
              </a:lvl4pPr>
              <a:lvl5pPr marL="2057400" indent="-228600">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9pPr>
            </a:lstStyle>
            <a:p>
              <a:pPr algn="ctr">
                <a:lnSpc>
                  <a:spcPct val="85000"/>
                </a:lnSpc>
              </a:pPr>
              <a:r>
                <a:rPr lang="es-ES" altLang="es-ES" sz="1200" b="1" dirty="0">
                  <a:solidFill>
                    <a:schemeClr val="accent3">
                      <a:lumMod val="75000"/>
                    </a:schemeClr>
                  </a:solidFill>
                  <a:latin typeface="+mj-lt"/>
                </a:rPr>
                <a:t>Dinámica</a:t>
              </a:r>
            </a:p>
          </p:txBody>
        </p:sp>
      </p:grpSp>
      <p:sp>
        <p:nvSpPr>
          <p:cNvPr id="17" name="Text Box 41"/>
          <p:cNvSpPr txBox="1">
            <a:spLocks noChangeArrowheads="1"/>
          </p:cNvSpPr>
          <p:nvPr/>
        </p:nvSpPr>
        <p:spPr bwMode="auto">
          <a:xfrm>
            <a:off x="626092" y="463812"/>
            <a:ext cx="7188814" cy="512762"/>
          </a:xfrm>
          <a:prstGeom prst="rect">
            <a:avLst/>
          </a:prstGeom>
          <a:solidFill>
            <a:schemeClr val="accent3">
              <a:lumMod val="75000"/>
            </a:schemeClr>
          </a:solidFill>
          <a:ln>
            <a:noFill/>
          </a:ln>
        </p:spPr>
        <p:txBody>
          <a:bodyPr anchor="ctr"/>
          <a:lstStyle>
            <a:lvl1pPr>
              <a:defRPr sz="2000">
                <a:solidFill>
                  <a:schemeClr val="tx1"/>
                </a:solidFill>
                <a:latin typeface="Calibri" pitchFamily="34" charset="0"/>
                <a:cs typeface="Arial" charset="0"/>
              </a:defRPr>
            </a:lvl1pPr>
            <a:lvl2pPr marL="742950" indent="-285750">
              <a:defRPr sz="2000">
                <a:solidFill>
                  <a:schemeClr val="tx1"/>
                </a:solidFill>
                <a:latin typeface="Calibri" pitchFamily="34" charset="0"/>
                <a:cs typeface="Arial" charset="0"/>
              </a:defRPr>
            </a:lvl2pPr>
            <a:lvl3pPr marL="1143000" indent="-228600">
              <a:defRPr sz="2000">
                <a:solidFill>
                  <a:schemeClr val="tx1"/>
                </a:solidFill>
                <a:latin typeface="Calibri" pitchFamily="34" charset="0"/>
                <a:cs typeface="Arial" charset="0"/>
              </a:defRPr>
            </a:lvl3pPr>
            <a:lvl4pPr marL="1600200" indent="-228600">
              <a:defRPr sz="2000">
                <a:solidFill>
                  <a:schemeClr val="tx1"/>
                </a:solidFill>
                <a:latin typeface="Calibri" pitchFamily="34" charset="0"/>
                <a:cs typeface="Arial" charset="0"/>
              </a:defRPr>
            </a:lvl4pPr>
            <a:lvl5pPr marL="2057400" indent="-228600">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9pPr>
          </a:lstStyle>
          <a:p>
            <a:pPr algn="ctr">
              <a:spcBef>
                <a:spcPct val="50000"/>
              </a:spcBef>
            </a:pPr>
            <a:r>
              <a:rPr lang="es-ES" altLang="es-ES" sz="1800" dirty="0">
                <a:solidFill>
                  <a:srgbClr val="FFFFFF"/>
                </a:solidFill>
                <a:latin typeface="Arial" panose="020B0604020202020204" pitchFamily="34" charset="0"/>
                <a:cs typeface="Arial" panose="020B0604020202020204" pitchFamily="34" charset="0"/>
              </a:rPr>
              <a:t> EL TITULAR</a:t>
            </a:r>
          </a:p>
        </p:txBody>
      </p:sp>
    </p:spTree>
    <p:extLst>
      <p:ext uri="{BB962C8B-B14F-4D97-AF65-F5344CB8AC3E}">
        <p14:creationId xmlns:p14="http://schemas.microsoft.com/office/powerpoint/2010/main" val="1176880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5892037-2753-09EC-7DA2-41DFA7CCD3AD}"/>
              </a:ext>
            </a:extLst>
          </p:cNvPr>
          <p:cNvSpPr/>
          <p:nvPr/>
        </p:nvSpPr>
        <p:spPr>
          <a:xfrm>
            <a:off x="0" y="0"/>
            <a:ext cx="9999785" cy="7022123"/>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40000" rIns="540000" rtlCol="0" anchor="ctr"/>
          <a:lstStyle/>
          <a:p>
            <a:pPr algn="ctr"/>
            <a:r>
              <a:rPr lang="es-ES" sz="2400" dirty="0">
                <a:latin typeface="Arial" panose="020B0604020202020204" pitchFamily="34" charset="0"/>
                <a:cs typeface="Arial" panose="020B0604020202020204" pitchFamily="34" charset="0"/>
              </a:rPr>
              <a:t>CONVIRTIENDO LAS PRIORIDADES </a:t>
            </a:r>
          </a:p>
          <a:p>
            <a:pPr algn="ctr"/>
            <a:r>
              <a:rPr lang="es-ES" sz="2400" dirty="0">
                <a:latin typeface="Arial" panose="020B0604020202020204" pitchFamily="34" charset="0"/>
                <a:cs typeface="Arial" panose="020B0604020202020204" pitchFamily="34" charset="0"/>
              </a:rPr>
              <a:t>EN PROYECTOS TRANSFORMADORES </a:t>
            </a:r>
          </a:p>
          <a:p>
            <a:pPr algn="ctr"/>
            <a:r>
              <a:rPr lang="es-ES" sz="2400" dirty="0">
                <a:latin typeface="Arial" panose="020B0604020202020204" pitchFamily="34" charset="0"/>
                <a:cs typeface="Arial" panose="020B0604020202020204" pitchFamily="34" charset="0"/>
              </a:rPr>
              <a:t>A DESARROLLAR EN LA EDLP 2023-2027</a:t>
            </a:r>
          </a:p>
        </p:txBody>
      </p:sp>
    </p:spTree>
    <p:extLst>
      <p:ext uri="{BB962C8B-B14F-4D97-AF65-F5344CB8AC3E}">
        <p14:creationId xmlns:p14="http://schemas.microsoft.com/office/powerpoint/2010/main" val="808580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Google Shape;113;p16">
            <a:extLst>
              <a:ext uri="{FF2B5EF4-FFF2-40B4-BE49-F238E27FC236}">
                <a16:creationId xmlns:a16="http://schemas.microsoft.com/office/drawing/2014/main" id="{17022DB5-C577-465D-BD57-508F08A0383E}"/>
              </a:ext>
            </a:extLst>
          </p:cNvPr>
          <p:cNvSpPr txBox="1"/>
          <p:nvPr/>
        </p:nvSpPr>
        <p:spPr>
          <a:xfrm>
            <a:off x="527650" y="481041"/>
            <a:ext cx="8798943" cy="400069"/>
          </a:xfrm>
          <a:prstGeom prst="rect">
            <a:avLst/>
          </a:prstGeom>
          <a:noFill/>
          <a:ln>
            <a:noFill/>
          </a:ln>
        </p:spPr>
        <p:txBody>
          <a:bodyPr spcFirstLastPara="1" wrap="square" lIns="91400" tIns="45700" rIns="91400" bIns="45700" anchor="t" anchorCtr="0">
            <a:spAutoFit/>
          </a:bodyPr>
          <a:lstStyle/>
          <a:p>
            <a:pPr lvl="0" algn="just"/>
            <a:r>
              <a:rPr lang="es-ES" sz="2000" dirty="0">
                <a:solidFill>
                  <a:schemeClr val="accent3">
                    <a:lumMod val="50000"/>
                  </a:schemeClr>
                </a:solidFill>
                <a:latin typeface="Arial" panose="020B0604020202020204" pitchFamily="34" charset="0"/>
                <a:cs typeface="Arial" panose="020B0604020202020204" pitchFamily="34" charset="0"/>
              </a:rPr>
              <a:t>Contexto. Proceso de elaboración de la EDLP 2023-2027</a:t>
            </a:r>
          </a:p>
        </p:txBody>
      </p:sp>
      <p:sp>
        <p:nvSpPr>
          <p:cNvPr id="8" name="Rectángulo: esquinas redondeadas 7">
            <a:extLst>
              <a:ext uri="{FF2B5EF4-FFF2-40B4-BE49-F238E27FC236}">
                <a16:creationId xmlns:a16="http://schemas.microsoft.com/office/drawing/2014/main" id="{5515B041-0767-5DBD-6E11-8631E92D9FA5}"/>
              </a:ext>
            </a:extLst>
          </p:cNvPr>
          <p:cNvSpPr/>
          <p:nvPr/>
        </p:nvSpPr>
        <p:spPr>
          <a:xfrm>
            <a:off x="5911955" y="2228974"/>
            <a:ext cx="1440000" cy="2923981"/>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latin typeface="Arial" panose="020B0604020202020204" pitchFamily="34" charset="0"/>
                <a:cs typeface="Arial" panose="020B0604020202020204" pitchFamily="34" charset="0"/>
              </a:rPr>
              <a:t>ENCUESTA DE CONTRASTE CON LA CIUDADANÍA</a:t>
            </a:r>
          </a:p>
        </p:txBody>
      </p:sp>
      <p:sp>
        <p:nvSpPr>
          <p:cNvPr id="9" name="Rectángulo: esquinas redondeadas 8">
            <a:extLst>
              <a:ext uri="{FF2B5EF4-FFF2-40B4-BE49-F238E27FC236}">
                <a16:creationId xmlns:a16="http://schemas.microsoft.com/office/drawing/2014/main" id="{CE0DF4F7-DE49-FD64-AC55-1A4859A5321F}"/>
              </a:ext>
            </a:extLst>
          </p:cNvPr>
          <p:cNvSpPr/>
          <p:nvPr/>
        </p:nvSpPr>
        <p:spPr>
          <a:xfrm>
            <a:off x="538844" y="2246322"/>
            <a:ext cx="1440000" cy="2889287"/>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latin typeface="Arial" panose="020B0604020202020204" pitchFamily="34" charset="0"/>
                <a:cs typeface="Arial" panose="020B0604020202020204" pitchFamily="34" charset="0"/>
              </a:rPr>
              <a:t>MESAS </a:t>
            </a:r>
          </a:p>
          <a:p>
            <a:pPr algn="ctr"/>
            <a:r>
              <a:rPr lang="es-ES" sz="1200" dirty="0">
                <a:solidFill>
                  <a:schemeClr val="tx1"/>
                </a:solidFill>
                <a:latin typeface="Arial" panose="020B0604020202020204" pitchFamily="34" charset="0"/>
                <a:cs typeface="Arial" panose="020B0604020202020204" pitchFamily="34" charset="0"/>
              </a:rPr>
              <a:t>SECTORIALES Y DE COLECTIVOS</a:t>
            </a:r>
          </a:p>
        </p:txBody>
      </p:sp>
      <p:sp>
        <p:nvSpPr>
          <p:cNvPr id="11" name="Flecha: a la derecha 10">
            <a:extLst>
              <a:ext uri="{FF2B5EF4-FFF2-40B4-BE49-F238E27FC236}">
                <a16:creationId xmlns:a16="http://schemas.microsoft.com/office/drawing/2014/main" id="{0F0C4ABA-EE1A-3083-5E04-B0DBDE9034AB}"/>
              </a:ext>
            </a:extLst>
          </p:cNvPr>
          <p:cNvSpPr/>
          <p:nvPr/>
        </p:nvSpPr>
        <p:spPr>
          <a:xfrm>
            <a:off x="2278974" y="3363068"/>
            <a:ext cx="716907" cy="621102"/>
          </a:xfrm>
          <a:prstGeom prst="rightArrow">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Google Shape;113;p16">
            <a:extLst>
              <a:ext uri="{FF2B5EF4-FFF2-40B4-BE49-F238E27FC236}">
                <a16:creationId xmlns:a16="http://schemas.microsoft.com/office/drawing/2014/main" id="{F1213E5F-436F-AD93-7807-0ECF9DA2AA26}"/>
              </a:ext>
            </a:extLst>
          </p:cNvPr>
          <p:cNvSpPr txBox="1"/>
          <p:nvPr/>
        </p:nvSpPr>
        <p:spPr>
          <a:xfrm>
            <a:off x="4656373" y="2501334"/>
            <a:ext cx="1207594" cy="861734"/>
          </a:xfrm>
          <a:prstGeom prst="rect">
            <a:avLst/>
          </a:prstGeom>
          <a:noFill/>
          <a:ln>
            <a:noFill/>
          </a:ln>
        </p:spPr>
        <p:txBody>
          <a:bodyPr spcFirstLastPara="1" wrap="square" lIns="91400" tIns="45700" rIns="91400" bIns="45700" anchor="t" anchorCtr="0">
            <a:spAutoFit/>
          </a:bodyPr>
          <a:lstStyle/>
          <a:p>
            <a:pPr lvl="0" algn="ctr"/>
            <a:r>
              <a:rPr lang="es-ES" sz="1000" dirty="0">
                <a:latin typeface="Arial" panose="020B0604020202020204" pitchFamily="34" charset="0"/>
                <a:cs typeface="Arial" panose="020B0604020202020204" pitchFamily="34" charset="0"/>
              </a:rPr>
              <a:t>INTEGRACIÓN Y PRIORIZACIÓN</a:t>
            </a:r>
          </a:p>
          <a:p>
            <a:pPr lvl="0" algn="ctr"/>
            <a:endParaRPr lang="es-ES" sz="1000" dirty="0">
              <a:latin typeface="Arial" panose="020B0604020202020204" pitchFamily="34" charset="0"/>
              <a:cs typeface="Arial" panose="020B0604020202020204" pitchFamily="34" charset="0"/>
            </a:endParaRPr>
          </a:p>
          <a:p>
            <a:pPr lvl="0" algn="ctr"/>
            <a:r>
              <a:rPr lang="es-ES" sz="1000" dirty="0">
                <a:latin typeface="Arial" panose="020B0604020202020204" pitchFamily="34" charset="0"/>
                <a:cs typeface="Arial" panose="020B0604020202020204" pitchFamily="34" charset="0"/>
              </a:rPr>
              <a:t>Propuesta de Estrategia</a:t>
            </a:r>
          </a:p>
        </p:txBody>
      </p:sp>
      <p:sp>
        <p:nvSpPr>
          <p:cNvPr id="13" name="Rectángulo: esquinas redondeadas 12">
            <a:extLst>
              <a:ext uri="{FF2B5EF4-FFF2-40B4-BE49-F238E27FC236}">
                <a16:creationId xmlns:a16="http://schemas.microsoft.com/office/drawing/2014/main" id="{5C071D55-5010-3005-47EC-07DE7AE2DD9C}"/>
              </a:ext>
            </a:extLst>
          </p:cNvPr>
          <p:cNvSpPr/>
          <p:nvPr/>
        </p:nvSpPr>
        <p:spPr>
          <a:xfrm>
            <a:off x="3207301" y="2211629"/>
            <a:ext cx="1440000" cy="2923980"/>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latin typeface="Arial" panose="020B0604020202020204" pitchFamily="34" charset="0"/>
                <a:cs typeface="Arial" panose="020B0604020202020204" pitchFamily="34" charset="0"/>
              </a:rPr>
              <a:t>TALLER DE PRIORIZACIÓN ESTRATÉGICA</a:t>
            </a:r>
          </a:p>
        </p:txBody>
      </p:sp>
      <p:sp>
        <p:nvSpPr>
          <p:cNvPr id="15" name="Google Shape;113;p16">
            <a:extLst>
              <a:ext uri="{FF2B5EF4-FFF2-40B4-BE49-F238E27FC236}">
                <a16:creationId xmlns:a16="http://schemas.microsoft.com/office/drawing/2014/main" id="{F48B1031-7F74-806C-3DD2-5E1005F5BECA}"/>
              </a:ext>
            </a:extLst>
          </p:cNvPr>
          <p:cNvSpPr txBox="1"/>
          <p:nvPr/>
        </p:nvSpPr>
        <p:spPr>
          <a:xfrm>
            <a:off x="2175561" y="3026519"/>
            <a:ext cx="918291" cy="400069"/>
          </a:xfrm>
          <a:prstGeom prst="rect">
            <a:avLst/>
          </a:prstGeom>
          <a:noFill/>
          <a:ln>
            <a:noFill/>
          </a:ln>
        </p:spPr>
        <p:txBody>
          <a:bodyPr spcFirstLastPara="1" wrap="square" lIns="91400" tIns="45700" rIns="91400" bIns="45700" anchor="t" anchorCtr="0">
            <a:spAutoFit/>
          </a:bodyPr>
          <a:lstStyle/>
          <a:p>
            <a:pPr lvl="0" algn="ctr"/>
            <a:r>
              <a:rPr lang="es-ES" sz="1000" dirty="0">
                <a:latin typeface="Arial" panose="020B0604020202020204" pitchFamily="34" charset="0"/>
                <a:cs typeface="Arial" panose="020B0604020202020204" pitchFamily="34" charset="0"/>
              </a:rPr>
              <a:t>Propuestas sectoriales</a:t>
            </a:r>
          </a:p>
        </p:txBody>
      </p:sp>
      <p:sp>
        <p:nvSpPr>
          <p:cNvPr id="16" name="Flecha: a la derecha 15">
            <a:extLst>
              <a:ext uri="{FF2B5EF4-FFF2-40B4-BE49-F238E27FC236}">
                <a16:creationId xmlns:a16="http://schemas.microsoft.com/office/drawing/2014/main" id="{9CAE51F5-F54E-5284-1847-4FE099CB3A24}"/>
              </a:ext>
            </a:extLst>
          </p:cNvPr>
          <p:cNvSpPr/>
          <p:nvPr/>
        </p:nvSpPr>
        <p:spPr>
          <a:xfrm>
            <a:off x="4901716" y="3363068"/>
            <a:ext cx="716907" cy="621102"/>
          </a:xfrm>
          <a:prstGeom prst="rightArrow">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lecha: a la derecha 17">
            <a:extLst>
              <a:ext uri="{FF2B5EF4-FFF2-40B4-BE49-F238E27FC236}">
                <a16:creationId xmlns:a16="http://schemas.microsoft.com/office/drawing/2014/main" id="{3A2FB5CB-B0CE-3AAD-65DF-C221B9893BC1}"/>
              </a:ext>
            </a:extLst>
          </p:cNvPr>
          <p:cNvSpPr/>
          <p:nvPr/>
        </p:nvSpPr>
        <p:spPr>
          <a:xfrm>
            <a:off x="7513209" y="3363068"/>
            <a:ext cx="716907" cy="621102"/>
          </a:xfrm>
          <a:prstGeom prst="rightArrow">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Free icono de archivo de documento. signo de documento de papel 10160299  PNG with Transparent Background">
            <a:extLst>
              <a:ext uri="{FF2B5EF4-FFF2-40B4-BE49-F238E27FC236}">
                <a16:creationId xmlns:a16="http://schemas.microsoft.com/office/drawing/2014/main" id="{038A9780-773C-00B5-06EC-B09D23C182B2}"/>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81639" y="2881992"/>
            <a:ext cx="750497" cy="750497"/>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113;p16">
            <a:extLst>
              <a:ext uri="{FF2B5EF4-FFF2-40B4-BE49-F238E27FC236}">
                <a16:creationId xmlns:a16="http://schemas.microsoft.com/office/drawing/2014/main" id="{5EA3DCBC-B373-E1E1-D642-02E0218628A0}"/>
              </a:ext>
            </a:extLst>
          </p:cNvPr>
          <p:cNvSpPr txBox="1"/>
          <p:nvPr/>
        </p:nvSpPr>
        <p:spPr>
          <a:xfrm>
            <a:off x="8253090" y="3712228"/>
            <a:ext cx="1207594" cy="461624"/>
          </a:xfrm>
          <a:prstGeom prst="rect">
            <a:avLst/>
          </a:prstGeom>
          <a:noFill/>
          <a:ln>
            <a:noFill/>
          </a:ln>
        </p:spPr>
        <p:txBody>
          <a:bodyPr spcFirstLastPara="1" wrap="square" lIns="91400" tIns="45700" rIns="91400" bIns="45700" anchor="t" anchorCtr="0">
            <a:spAutoFit/>
          </a:bodyPr>
          <a:lstStyle/>
          <a:p>
            <a:pPr lvl="0" algn="ctr"/>
            <a:r>
              <a:rPr lang="es-ES" sz="1200" dirty="0">
                <a:latin typeface="Arial" panose="020B0604020202020204" pitchFamily="34" charset="0"/>
                <a:cs typeface="Arial" panose="020B0604020202020204" pitchFamily="34" charset="0"/>
              </a:rPr>
              <a:t>EDLP </a:t>
            </a:r>
          </a:p>
          <a:p>
            <a:pPr lvl="0" algn="ctr"/>
            <a:r>
              <a:rPr lang="es-ES" sz="1200" dirty="0">
                <a:latin typeface="Arial" panose="020B0604020202020204" pitchFamily="34" charset="0"/>
                <a:cs typeface="Arial" panose="020B0604020202020204" pitchFamily="34" charset="0"/>
              </a:rPr>
              <a:t>2023-2027</a:t>
            </a:r>
          </a:p>
        </p:txBody>
      </p:sp>
      <p:pic>
        <p:nvPicPr>
          <p:cNvPr id="1028" name="Picture 4" descr="Participación, solidaridad y cooperación - Servicios Sociales de Torrelavega">
            <a:extLst>
              <a:ext uri="{FF2B5EF4-FFF2-40B4-BE49-F238E27FC236}">
                <a16:creationId xmlns:a16="http://schemas.microsoft.com/office/drawing/2014/main" id="{5D68A5F3-1C7F-949D-E487-2F0265196CB9}"/>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8037" y="1071266"/>
            <a:ext cx="941614" cy="941614"/>
          </a:xfrm>
          <a:prstGeom prst="ellipse">
            <a:avLst/>
          </a:prstGeom>
          <a:noFill/>
          <a:extLst>
            <a:ext uri="{909E8E84-426E-40DD-AFC4-6F175D3DCCD1}">
              <a14:hiddenFill xmlns:a14="http://schemas.microsoft.com/office/drawing/2010/main">
                <a:solidFill>
                  <a:srgbClr val="FFFFFF"/>
                </a:solidFill>
              </a14:hiddenFill>
            </a:ext>
          </a:extLst>
        </p:spPr>
      </p:pic>
      <p:pic>
        <p:nvPicPr>
          <p:cNvPr id="21" name="Picture 4" descr="Participación, solidaridad y cooperación - Servicios Sociales de Torrelavega">
            <a:extLst>
              <a:ext uri="{FF2B5EF4-FFF2-40B4-BE49-F238E27FC236}">
                <a16:creationId xmlns:a16="http://schemas.microsoft.com/office/drawing/2014/main" id="{7D3B2AA9-7917-4848-F06F-92ED2D27BFCF}"/>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66553" y="1114552"/>
            <a:ext cx="941614" cy="941614"/>
          </a:xfrm>
          <a:prstGeom prst="ellipse">
            <a:avLst/>
          </a:prstGeom>
          <a:noFill/>
          <a:extLst>
            <a:ext uri="{909E8E84-426E-40DD-AFC4-6F175D3DCCD1}">
              <a14:hiddenFill xmlns:a14="http://schemas.microsoft.com/office/drawing/2010/main">
                <a:solidFill>
                  <a:srgbClr val="FFFFFF"/>
                </a:solidFill>
              </a14:hiddenFill>
            </a:ext>
          </a:extLst>
        </p:spPr>
      </p:pic>
      <p:pic>
        <p:nvPicPr>
          <p:cNvPr id="2" name="Picture 4" descr="Participación, solidaridad y cooperación - Servicios Sociales de Torrelavega">
            <a:extLst>
              <a:ext uri="{FF2B5EF4-FFF2-40B4-BE49-F238E27FC236}">
                <a16:creationId xmlns:a16="http://schemas.microsoft.com/office/drawing/2014/main" id="{A48498C7-7E1C-D591-3E62-D304A24F6EF9}"/>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56494" y="1092909"/>
            <a:ext cx="941614" cy="941614"/>
          </a:xfrm>
          <a:prstGeom prst="ellipse">
            <a:avLst/>
          </a:prstGeom>
          <a:noFill/>
          <a:extLst>
            <a:ext uri="{909E8E84-426E-40DD-AFC4-6F175D3DCCD1}">
              <a14:hiddenFill xmlns:a14="http://schemas.microsoft.com/office/drawing/2010/main">
                <a:solidFill>
                  <a:srgbClr val="FFFFFF"/>
                </a:solidFill>
              </a14:hiddenFill>
            </a:ext>
          </a:extLst>
        </p:spPr>
      </p:pic>
      <p:sp>
        <p:nvSpPr>
          <p:cNvPr id="3" name="Google Shape;113;p16">
            <a:extLst>
              <a:ext uri="{FF2B5EF4-FFF2-40B4-BE49-F238E27FC236}">
                <a16:creationId xmlns:a16="http://schemas.microsoft.com/office/drawing/2014/main" id="{8F0F463F-C5AC-D891-1F6C-B8C5854A5D1E}"/>
              </a:ext>
            </a:extLst>
          </p:cNvPr>
          <p:cNvSpPr txBox="1"/>
          <p:nvPr/>
        </p:nvSpPr>
        <p:spPr>
          <a:xfrm>
            <a:off x="7412516" y="3059490"/>
            <a:ext cx="918291" cy="246181"/>
          </a:xfrm>
          <a:prstGeom prst="rect">
            <a:avLst/>
          </a:prstGeom>
          <a:noFill/>
          <a:ln>
            <a:noFill/>
          </a:ln>
        </p:spPr>
        <p:txBody>
          <a:bodyPr spcFirstLastPara="1" wrap="square" lIns="91400" tIns="45700" rIns="91400" bIns="45700" anchor="t" anchorCtr="0">
            <a:spAutoFit/>
          </a:bodyPr>
          <a:lstStyle/>
          <a:p>
            <a:pPr lvl="0" algn="ctr"/>
            <a:r>
              <a:rPr lang="es-ES" sz="1000" dirty="0">
                <a:latin typeface="Arial" panose="020B0604020202020204" pitchFamily="34" charset="0"/>
                <a:cs typeface="Arial" panose="020B0604020202020204" pitchFamily="34" charset="0"/>
              </a:rPr>
              <a:t>Redacción</a:t>
            </a:r>
          </a:p>
        </p:txBody>
      </p:sp>
    </p:spTree>
    <p:extLst>
      <p:ext uri="{BB962C8B-B14F-4D97-AF65-F5344CB8AC3E}">
        <p14:creationId xmlns:p14="http://schemas.microsoft.com/office/powerpoint/2010/main" val="3034423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9AE3F02-FBBB-874C-9A69-3AADFAF0160C}"/>
              </a:ext>
            </a:extLst>
          </p:cNvPr>
          <p:cNvSpPr txBox="1"/>
          <p:nvPr/>
        </p:nvSpPr>
        <p:spPr>
          <a:xfrm>
            <a:off x="664234" y="1975449"/>
            <a:ext cx="8600536" cy="3046988"/>
          </a:xfrm>
          <a:prstGeom prst="rect">
            <a:avLst/>
          </a:prstGeom>
          <a:noFill/>
        </p:spPr>
        <p:txBody>
          <a:bodyPr wrap="square" rtlCol="0">
            <a:spAutoFit/>
          </a:bodyPr>
          <a:lstStyle/>
          <a:p>
            <a:r>
              <a:rPr lang="es-ES" sz="4800" dirty="0">
                <a:latin typeface="Arial" panose="020B0604020202020204" pitchFamily="34" charset="0"/>
                <a:cs typeface="Arial" panose="020B0604020202020204" pitchFamily="34" charset="0"/>
              </a:rPr>
              <a:t>No existe viento favorable para quien no sabe a dónde va</a:t>
            </a:r>
          </a:p>
          <a:p>
            <a:endParaRPr lang="es-ES" sz="4800" dirty="0">
              <a:latin typeface="Arial" panose="020B0604020202020204" pitchFamily="34" charset="0"/>
              <a:cs typeface="Arial" panose="020B0604020202020204" pitchFamily="34" charset="0"/>
            </a:endParaRPr>
          </a:p>
          <a:p>
            <a:r>
              <a:rPr lang="es-ES" sz="4800" dirty="0">
                <a:latin typeface="Arial" panose="020B0604020202020204" pitchFamily="34" charset="0"/>
                <a:cs typeface="Arial" panose="020B0604020202020204" pitchFamily="34" charset="0"/>
              </a:rPr>
              <a:t>Séneca</a:t>
            </a:r>
          </a:p>
        </p:txBody>
      </p:sp>
    </p:spTree>
    <p:extLst>
      <p:ext uri="{BB962C8B-B14F-4D97-AF65-F5344CB8AC3E}">
        <p14:creationId xmlns:p14="http://schemas.microsoft.com/office/powerpoint/2010/main" val="4005218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958B1A-0050-A3A1-FC87-D9DF5A737AE6}"/>
              </a:ext>
            </a:extLst>
          </p:cNvPr>
          <p:cNvSpPr txBox="1"/>
          <p:nvPr/>
        </p:nvSpPr>
        <p:spPr>
          <a:xfrm>
            <a:off x="595221" y="1067161"/>
            <a:ext cx="5943601" cy="5463034"/>
          </a:xfrm>
          <a:prstGeom prst="rect">
            <a:avLst/>
          </a:prstGeom>
          <a:noFill/>
        </p:spPr>
        <p:txBody>
          <a:bodyPr wrap="square" rtlCol="0">
            <a:spAutoFit/>
          </a:bodyPr>
          <a:lstStyle/>
          <a:p>
            <a:pPr>
              <a:spcAft>
                <a:spcPts val="300"/>
              </a:spcAft>
            </a:pPr>
            <a:r>
              <a:rPr lang="es-ES" sz="1600" b="1" dirty="0">
                <a:latin typeface="Arial" panose="020B0604020202020204" pitchFamily="34" charset="0"/>
                <a:cs typeface="Arial" panose="020B0604020202020204" pitchFamily="34" charset="0"/>
              </a:rPr>
              <a:t>EMPRENDIMIENTO (JOVEN ¿SOLO?)</a:t>
            </a:r>
          </a:p>
          <a:p>
            <a:pPr marL="180000" indent="-180000">
              <a:spcAft>
                <a:spcPts val="3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Generar vocaciones</a:t>
            </a:r>
          </a:p>
          <a:p>
            <a:pPr marL="180000" indent="-180000">
              <a:spcAft>
                <a:spcPts val="3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Acompañar a emprender y a crecer</a:t>
            </a:r>
          </a:p>
          <a:p>
            <a:pPr marL="180000" indent="-180000">
              <a:spcAft>
                <a:spcPts val="3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Financiación. Ayudas públicas + otras vías</a:t>
            </a:r>
          </a:p>
          <a:p>
            <a:pPr>
              <a:spcAft>
                <a:spcPts val="300"/>
              </a:spcAft>
            </a:pPr>
            <a:endParaRPr lang="es-ES" sz="1600" dirty="0">
              <a:latin typeface="Arial" panose="020B0604020202020204" pitchFamily="34" charset="0"/>
              <a:cs typeface="Arial" panose="020B0604020202020204" pitchFamily="34" charset="0"/>
            </a:endParaRPr>
          </a:p>
          <a:p>
            <a:pPr>
              <a:spcAft>
                <a:spcPts val="300"/>
              </a:spcAft>
            </a:pPr>
            <a:r>
              <a:rPr lang="es-ES" sz="1600" b="1" dirty="0">
                <a:latin typeface="Arial" panose="020B0604020202020204" pitchFamily="34" charset="0"/>
                <a:cs typeface="Arial" panose="020B0604020202020204" pitchFamily="34" charset="0"/>
              </a:rPr>
              <a:t>COMPROMISO EMPRESARIAL Y VALORES</a:t>
            </a:r>
          </a:p>
          <a:p>
            <a:pPr marL="180000" indent="-180000">
              <a:spcAft>
                <a:spcPts val="3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Cómo potenciarlo</a:t>
            </a:r>
          </a:p>
          <a:p>
            <a:pPr marL="180000" indent="-180000">
              <a:spcAft>
                <a:spcPts val="3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Emprendimiento social</a:t>
            </a:r>
          </a:p>
          <a:p>
            <a:pPr marL="180000" indent="-180000">
              <a:spcAft>
                <a:spcPts val="3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Apoyo a la inserción de colectivos</a:t>
            </a:r>
          </a:p>
          <a:p>
            <a:pPr>
              <a:spcAft>
                <a:spcPts val="300"/>
              </a:spcAft>
            </a:pPr>
            <a:endParaRPr lang="es-ES" sz="1600" dirty="0">
              <a:latin typeface="Arial" panose="020B0604020202020204" pitchFamily="34" charset="0"/>
              <a:cs typeface="Arial" panose="020B0604020202020204" pitchFamily="34" charset="0"/>
            </a:endParaRPr>
          </a:p>
          <a:p>
            <a:pPr>
              <a:spcAft>
                <a:spcPts val="300"/>
              </a:spcAft>
            </a:pPr>
            <a:r>
              <a:rPr lang="es-ES" sz="1600" b="1" dirty="0">
                <a:latin typeface="Arial" panose="020B0604020202020204" pitchFamily="34" charset="0"/>
                <a:cs typeface="Arial" panose="020B0604020202020204" pitchFamily="34" charset="0"/>
              </a:rPr>
              <a:t>SECTORES DE OPORTUNIDAD</a:t>
            </a:r>
          </a:p>
          <a:p>
            <a:pPr marL="180000" indent="-180000">
              <a:spcAft>
                <a:spcPts val="3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Economía circular/verde</a:t>
            </a:r>
          </a:p>
          <a:p>
            <a:pPr marL="180000" indent="-180000">
              <a:spcAft>
                <a:spcPts val="3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Primer sector sostenible y con más valor </a:t>
            </a:r>
          </a:p>
          <a:p>
            <a:pPr marL="180000" indent="-180000">
              <a:spcAft>
                <a:spcPts val="3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Turismo sostenible</a:t>
            </a:r>
          </a:p>
          <a:p>
            <a:pPr>
              <a:spcAft>
                <a:spcPts val="300"/>
              </a:spcAft>
            </a:pPr>
            <a:endParaRPr lang="es-ES" sz="1600" dirty="0">
              <a:latin typeface="Arial" panose="020B0604020202020204" pitchFamily="34" charset="0"/>
              <a:cs typeface="Arial" panose="020B0604020202020204" pitchFamily="34" charset="0"/>
            </a:endParaRPr>
          </a:p>
          <a:p>
            <a:pPr>
              <a:spcAft>
                <a:spcPts val="300"/>
              </a:spcAft>
            </a:pPr>
            <a:r>
              <a:rPr lang="es-ES" sz="1600" b="1" dirty="0">
                <a:latin typeface="Arial" panose="020B0604020202020204" pitchFamily="34" charset="0"/>
                <a:cs typeface="Arial" panose="020B0604020202020204" pitchFamily="34" charset="0"/>
              </a:rPr>
              <a:t>DESARROLLO SOCIAL</a:t>
            </a:r>
          </a:p>
          <a:p>
            <a:pPr marL="180000" indent="-180000">
              <a:spcAft>
                <a:spcPts val="3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Capacitación/oportunidades de formación</a:t>
            </a:r>
          </a:p>
          <a:p>
            <a:pPr marL="180000" indent="-180000">
              <a:spcAft>
                <a:spcPts val="3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Soluciones al déficit de oferta de viviendas</a:t>
            </a:r>
          </a:p>
          <a:p>
            <a:pPr marL="180000" indent="-180000">
              <a:spcAft>
                <a:spcPts val="3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Servicios de cuidado</a:t>
            </a:r>
          </a:p>
        </p:txBody>
      </p:sp>
      <p:sp>
        <p:nvSpPr>
          <p:cNvPr id="3" name="Flecha: hacia abajo 2">
            <a:extLst>
              <a:ext uri="{FF2B5EF4-FFF2-40B4-BE49-F238E27FC236}">
                <a16:creationId xmlns:a16="http://schemas.microsoft.com/office/drawing/2014/main" id="{A232FF77-32B9-A611-C4C4-3969F9877CF9}"/>
              </a:ext>
            </a:extLst>
          </p:cNvPr>
          <p:cNvSpPr/>
          <p:nvPr/>
        </p:nvSpPr>
        <p:spPr>
          <a:xfrm>
            <a:off x="6642340" y="1302589"/>
            <a:ext cx="2777705" cy="5201728"/>
          </a:xfrm>
          <a:prstGeom prst="downArrow">
            <a:avLst>
              <a:gd name="adj1" fmla="val 69876"/>
              <a:gd name="adj2"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s-ES" dirty="0">
                <a:solidFill>
                  <a:schemeClr val="tx1"/>
                </a:solidFill>
                <a:latin typeface="Arial" panose="020B0604020202020204" pitchFamily="34" charset="0"/>
                <a:cs typeface="Arial" panose="020B0604020202020204" pitchFamily="34" charset="0"/>
              </a:rPr>
              <a:t>Sostenibilidad</a:t>
            </a:r>
          </a:p>
          <a:p>
            <a:pPr algn="ctr">
              <a:spcAft>
                <a:spcPts val="600"/>
              </a:spcAft>
            </a:pPr>
            <a:r>
              <a:rPr lang="es-ES" dirty="0">
                <a:solidFill>
                  <a:schemeClr val="tx1"/>
                </a:solidFill>
                <a:latin typeface="Arial" panose="020B0604020202020204" pitchFamily="34" charset="0"/>
                <a:cs typeface="Arial" panose="020B0604020202020204" pitchFamily="34" charset="0"/>
              </a:rPr>
              <a:t>Colaboración</a:t>
            </a:r>
          </a:p>
          <a:p>
            <a:pPr algn="ctr">
              <a:spcAft>
                <a:spcPts val="600"/>
              </a:spcAft>
            </a:pPr>
            <a:r>
              <a:rPr lang="es-ES" dirty="0">
                <a:solidFill>
                  <a:schemeClr val="tx1"/>
                </a:solidFill>
                <a:latin typeface="Arial" panose="020B0604020202020204" pitchFamily="34" charset="0"/>
                <a:cs typeface="Arial" panose="020B0604020202020204" pitchFamily="34" charset="0"/>
              </a:rPr>
              <a:t>Eficiencia</a:t>
            </a:r>
          </a:p>
        </p:txBody>
      </p:sp>
      <p:sp>
        <p:nvSpPr>
          <p:cNvPr id="4" name="CuadroTexto 3">
            <a:extLst>
              <a:ext uri="{FF2B5EF4-FFF2-40B4-BE49-F238E27FC236}">
                <a16:creationId xmlns:a16="http://schemas.microsoft.com/office/drawing/2014/main" id="{CE830659-FF27-5C23-CD2F-6BE8DCCB1E9F}"/>
              </a:ext>
            </a:extLst>
          </p:cNvPr>
          <p:cNvSpPr txBox="1"/>
          <p:nvPr/>
        </p:nvSpPr>
        <p:spPr>
          <a:xfrm>
            <a:off x="595221" y="422695"/>
            <a:ext cx="8721307" cy="495108"/>
          </a:xfrm>
          <a:prstGeom prst="rect">
            <a:avLst/>
          </a:prstGeom>
          <a:solidFill>
            <a:schemeClr val="accent3">
              <a:lumMod val="75000"/>
            </a:schemeClr>
          </a:solidFill>
        </p:spPr>
        <p:txBody>
          <a:bodyPr wrap="square" tIns="108000" bIns="108000" rtlCol="0">
            <a:spAutoFit/>
          </a:bodyPr>
          <a:lstStyle/>
          <a:p>
            <a:pPr algn="ctr"/>
            <a:r>
              <a:rPr lang="es-ES" dirty="0">
                <a:solidFill>
                  <a:schemeClr val="bg1"/>
                </a:solidFill>
                <a:latin typeface="Arial" panose="020B0604020202020204" pitchFamily="34" charset="0"/>
                <a:cs typeface="Arial" panose="020B0604020202020204" pitchFamily="34" charset="0"/>
              </a:rPr>
              <a:t>DEL “QUÉ” AL “CÓMO” / DEL “HABRÍA QUE” AL “VAMOS A HACER X”</a:t>
            </a:r>
          </a:p>
        </p:txBody>
      </p:sp>
    </p:spTree>
    <p:extLst>
      <p:ext uri="{BB962C8B-B14F-4D97-AF65-F5344CB8AC3E}">
        <p14:creationId xmlns:p14="http://schemas.microsoft.com/office/powerpoint/2010/main" val="2442877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E9CEDA9-8236-AB35-F871-1CD0A9C3139F}"/>
              </a:ext>
            </a:extLst>
          </p:cNvPr>
          <p:cNvSpPr txBox="1"/>
          <p:nvPr/>
        </p:nvSpPr>
        <p:spPr>
          <a:xfrm>
            <a:off x="657044" y="886006"/>
            <a:ext cx="8591911" cy="3108543"/>
          </a:xfrm>
          <a:prstGeom prst="rect">
            <a:avLst/>
          </a:prstGeom>
          <a:noFill/>
        </p:spPr>
        <p:txBody>
          <a:bodyPr wrap="square" rtlCol="0">
            <a:spAutoFit/>
          </a:bodyPr>
          <a:lstStyle/>
          <a:p>
            <a:pPr>
              <a:spcAft>
                <a:spcPts val="300"/>
              </a:spcAft>
            </a:pPr>
            <a:r>
              <a:rPr lang="es-ES" sz="1600" b="1" dirty="0">
                <a:latin typeface="Arial" panose="020B0604020202020204" pitchFamily="34" charset="0"/>
                <a:cs typeface="Arial" panose="020B0604020202020204" pitchFamily="34" charset="0"/>
              </a:rPr>
              <a:t>EMPRENDIMIENTO</a:t>
            </a:r>
          </a:p>
          <a:p>
            <a:pPr marL="180000" indent="-180000">
              <a:spcAft>
                <a:spcPts val="3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Fomentar el emprendimiento en colegios e institutos</a:t>
            </a:r>
          </a:p>
          <a:p>
            <a:pPr marL="180000" indent="-180000">
              <a:spcAft>
                <a:spcPts val="3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Relevo empresarial  </a:t>
            </a:r>
          </a:p>
          <a:p>
            <a:pPr marL="180000" indent="-180000">
              <a:spcAft>
                <a:spcPts val="3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Flexibilizar la burocracia para facilitar el emprendimiento / integrar a las AAPP para que conozcan la problemática</a:t>
            </a:r>
          </a:p>
          <a:p>
            <a:pPr marL="180000" indent="-180000">
              <a:spcAft>
                <a:spcPts val="3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Dar a conocer las redes / organizaciones que apoyan el emprendimiento</a:t>
            </a:r>
          </a:p>
          <a:p>
            <a:pPr marL="180000" indent="-180000">
              <a:spcAft>
                <a:spcPts val="3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Descubrir el talento desde edades tempranas</a:t>
            </a:r>
          </a:p>
          <a:p>
            <a:pPr marL="180000" indent="-180000">
              <a:spcAft>
                <a:spcPts val="300"/>
              </a:spcAft>
              <a:buFont typeface="Wingdings" panose="05000000000000000000" pitchFamily="2" charset="2"/>
              <a:buChar char="§"/>
            </a:pPr>
            <a:endParaRPr lang="es-ES" sz="1600" dirty="0">
              <a:latin typeface="Arial" panose="020B0604020202020204" pitchFamily="34" charset="0"/>
              <a:cs typeface="Arial" panose="020B0604020202020204" pitchFamily="34" charset="0"/>
            </a:endParaRPr>
          </a:p>
          <a:p>
            <a:pPr>
              <a:spcAft>
                <a:spcPts val="300"/>
              </a:spcAft>
            </a:pPr>
            <a:endParaRPr lang="es-ES" sz="1600" dirty="0">
              <a:latin typeface="Arial" panose="020B0604020202020204" pitchFamily="34" charset="0"/>
              <a:cs typeface="Arial" panose="020B0604020202020204" pitchFamily="34" charset="0"/>
            </a:endParaRPr>
          </a:p>
          <a:p>
            <a:pPr marL="180000" indent="-180000">
              <a:spcAft>
                <a:spcPts val="300"/>
              </a:spcAft>
              <a:buFont typeface="Wingdings" panose="05000000000000000000" pitchFamily="2" charset="2"/>
              <a:buChar char="§"/>
            </a:pPr>
            <a:r>
              <a:rPr lang="es-ES" sz="1600" i="1" dirty="0">
                <a:latin typeface="Arial" panose="020B0604020202020204" pitchFamily="34" charset="0"/>
                <a:cs typeface="Arial" panose="020B0604020202020204" pitchFamily="34" charset="0"/>
              </a:rPr>
              <a:t>Ayudas/subvenciones apoyo en el caso de mujeres. Actualmente existe priorización y puntuaciones para obtener ayudas</a:t>
            </a:r>
          </a:p>
        </p:txBody>
      </p:sp>
    </p:spTree>
    <p:extLst>
      <p:ext uri="{BB962C8B-B14F-4D97-AF65-F5344CB8AC3E}">
        <p14:creationId xmlns:p14="http://schemas.microsoft.com/office/powerpoint/2010/main" val="1335781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E9CEDA9-8236-AB35-F871-1CD0A9C3139F}"/>
              </a:ext>
            </a:extLst>
          </p:cNvPr>
          <p:cNvSpPr txBox="1"/>
          <p:nvPr/>
        </p:nvSpPr>
        <p:spPr>
          <a:xfrm>
            <a:off x="657044" y="886006"/>
            <a:ext cx="8591911" cy="1646605"/>
          </a:xfrm>
          <a:prstGeom prst="rect">
            <a:avLst/>
          </a:prstGeom>
          <a:noFill/>
        </p:spPr>
        <p:txBody>
          <a:bodyPr wrap="square" rtlCol="0">
            <a:spAutoFit/>
          </a:bodyPr>
          <a:lstStyle/>
          <a:p>
            <a:pPr>
              <a:spcAft>
                <a:spcPts val="300"/>
              </a:spcAft>
            </a:pPr>
            <a:r>
              <a:rPr lang="es-ES" sz="1600" b="1" dirty="0">
                <a:latin typeface="Arial" panose="020B0604020202020204" pitchFamily="34" charset="0"/>
                <a:cs typeface="Arial" panose="020B0604020202020204" pitchFamily="34" charset="0"/>
              </a:rPr>
              <a:t>COMPROMISO EMPRESARIAL Y VALORES</a:t>
            </a:r>
          </a:p>
          <a:p>
            <a:pPr marL="180000" indent="-180000">
              <a:spcAft>
                <a:spcPts val="3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Bolsa de oportunidades de trabajo para colectivos específicos. Quien contrate puede beneficiarse de beneficios fiscales municipales / y en Entreparques tuvieran más puntuación </a:t>
            </a:r>
          </a:p>
          <a:p>
            <a:pPr marL="180000" indent="-180000">
              <a:spcAft>
                <a:spcPts val="3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Clausulas sociales en concursos, concesiones, planes de empleo… para el conjunto del sector público municipal</a:t>
            </a:r>
          </a:p>
        </p:txBody>
      </p:sp>
    </p:spTree>
    <p:extLst>
      <p:ext uri="{BB962C8B-B14F-4D97-AF65-F5344CB8AC3E}">
        <p14:creationId xmlns:p14="http://schemas.microsoft.com/office/powerpoint/2010/main" val="3574972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E9CEDA9-8236-AB35-F871-1CD0A9C3139F}"/>
              </a:ext>
            </a:extLst>
          </p:cNvPr>
          <p:cNvSpPr txBox="1"/>
          <p:nvPr/>
        </p:nvSpPr>
        <p:spPr>
          <a:xfrm>
            <a:off x="657044" y="886006"/>
            <a:ext cx="8591911" cy="2500685"/>
          </a:xfrm>
          <a:prstGeom prst="rect">
            <a:avLst/>
          </a:prstGeom>
          <a:noFill/>
        </p:spPr>
        <p:txBody>
          <a:bodyPr wrap="square" rtlCol="0">
            <a:spAutoFit/>
          </a:bodyPr>
          <a:lstStyle/>
          <a:p>
            <a:pPr>
              <a:spcAft>
                <a:spcPts val="300"/>
              </a:spcAft>
            </a:pPr>
            <a:r>
              <a:rPr lang="es-ES" sz="1600" b="1" dirty="0">
                <a:latin typeface="Arial" panose="020B0604020202020204" pitchFamily="34" charset="0"/>
                <a:cs typeface="Arial" panose="020B0604020202020204" pitchFamily="34" charset="0"/>
              </a:rPr>
              <a:t>SECTORES DE OPORTUNIDAD</a:t>
            </a:r>
          </a:p>
          <a:p>
            <a:pPr marL="180000" indent="-180000">
              <a:spcAft>
                <a:spcPts val="3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Financiación de servicios locales: búsqueda de soluciones colaborativas / mancomunadas</a:t>
            </a:r>
          </a:p>
          <a:p>
            <a:pPr marL="180000" indent="-180000">
              <a:spcAft>
                <a:spcPts val="3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Sector Primario: - Fomentar el cooperativismo – primar el sector primario</a:t>
            </a:r>
          </a:p>
          <a:p>
            <a:pPr marL="180000" indent="-180000">
              <a:spcAft>
                <a:spcPts val="3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Formación y subvenciones: adaptar las actividades formativas al territorio, adecuando los requisitos / formación mas personalizado - </a:t>
            </a:r>
            <a:r>
              <a:rPr lang="es-ES" sz="1600" dirty="0" err="1">
                <a:latin typeface="Arial" panose="020B0604020202020204" pitchFamily="34" charset="0"/>
                <a:cs typeface="Arial" panose="020B0604020202020204" pitchFamily="34" charset="0"/>
              </a:rPr>
              <a:t>mentorización</a:t>
            </a:r>
            <a:r>
              <a:rPr lang="es-ES" sz="1600" dirty="0">
                <a:latin typeface="Arial" panose="020B0604020202020204" pitchFamily="34" charset="0"/>
                <a:cs typeface="Arial" panose="020B0604020202020204" pitchFamily="34" charset="0"/>
              </a:rPr>
              <a:t> / aprendizaje basado en proyectos </a:t>
            </a:r>
          </a:p>
          <a:p>
            <a:pPr marL="180000" indent="-180000">
              <a:spcAft>
                <a:spcPts val="3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Clausulas sociales en clave de desarrollo sostenible y primar a las empresas que las utilicen</a:t>
            </a:r>
          </a:p>
          <a:p>
            <a:pPr marL="180000" indent="-180000">
              <a:spcAft>
                <a:spcPts val="3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Bolsa de trabajo de servicios de Entreparques</a:t>
            </a:r>
          </a:p>
        </p:txBody>
      </p:sp>
    </p:spTree>
    <p:extLst>
      <p:ext uri="{BB962C8B-B14F-4D97-AF65-F5344CB8AC3E}">
        <p14:creationId xmlns:p14="http://schemas.microsoft.com/office/powerpoint/2010/main" val="202048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E9CEDA9-8236-AB35-F871-1CD0A9C3139F}"/>
              </a:ext>
            </a:extLst>
          </p:cNvPr>
          <p:cNvSpPr txBox="1"/>
          <p:nvPr/>
        </p:nvSpPr>
        <p:spPr>
          <a:xfrm>
            <a:off x="657044" y="886006"/>
            <a:ext cx="8591911" cy="1438855"/>
          </a:xfrm>
          <a:prstGeom prst="rect">
            <a:avLst/>
          </a:prstGeom>
          <a:noFill/>
        </p:spPr>
        <p:txBody>
          <a:bodyPr wrap="square" rtlCol="0">
            <a:spAutoFit/>
          </a:bodyPr>
          <a:lstStyle/>
          <a:p>
            <a:pPr>
              <a:spcAft>
                <a:spcPts val="300"/>
              </a:spcAft>
            </a:pPr>
            <a:r>
              <a:rPr lang="es-ES" sz="1600" b="1" dirty="0">
                <a:latin typeface="Arial" panose="020B0604020202020204" pitchFamily="34" charset="0"/>
                <a:cs typeface="Arial" panose="020B0604020202020204" pitchFamily="34" charset="0"/>
              </a:rPr>
              <a:t>DESARROLLO SOCIAL</a:t>
            </a:r>
          </a:p>
          <a:p>
            <a:pPr marL="180000" indent="-180000">
              <a:spcAft>
                <a:spcPts val="3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Formación: incrementar módulos formativos adecuados al territorio desde institutos y Ayuntamientos. </a:t>
            </a:r>
          </a:p>
          <a:p>
            <a:pPr marL="180000" indent="-180000">
              <a:spcAft>
                <a:spcPts val="300"/>
              </a:spcAft>
              <a:buFont typeface="Wingdings" panose="05000000000000000000" pitchFamily="2" charset="2"/>
              <a:buChar char="§"/>
            </a:pPr>
            <a:r>
              <a:rPr lang="es-ES" sz="1600" dirty="0">
                <a:latin typeface="Arial" panose="020B0604020202020204" pitchFamily="34" charset="0"/>
                <a:cs typeface="Arial" panose="020B0604020202020204" pitchFamily="34" charset="0"/>
              </a:rPr>
              <a:t>Vivienda: programas de fomento del alquiler / acompañamiento social</a:t>
            </a:r>
          </a:p>
          <a:p>
            <a:pPr marL="180000" indent="-180000">
              <a:spcAft>
                <a:spcPts val="300"/>
              </a:spcAft>
              <a:buFont typeface="Wingdings" panose="05000000000000000000" pitchFamily="2" charset="2"/>
              <a:buChar char="§"/>
            </a:pPr>
            <a:r>
              <a:rPr lang="es-ES" sz="1600" dirty="0" err="1">
                <a:latin typeface="Arial" panose="020B0604020202020204" pitchFamily="34" charset="0"/>
                <a:cs typeface="Arial" panose="020B0604020202020204" pitchFamily="34" charset="0"/>
              </a:rPr>
              <a:t>Mini-residencias</a:t>
            </a:r>
            <a:r>
              <a:rPr lang="es-ES" sz="1600" dirty="0">
                <a:latin typeface="Arial" panose="020B0604020202020204" pitchFamily="34" charset="0"/>
                <a:cs typeface="Arial" panose="020B0604020202020204" pitchFamily="34" charset="0"/>
              </a:rPr>
              <a:t> / centro de </a:t>
            </a:r>
            <a:r>
              <a:rPr lang="es-ES" sz="1600" dirty="0" err="1">
                <a:latin typeface="Arial" panose="020B0604020202020204" pitchFamily="34" charset="0"/>
                <a:cs typeface="Arial" panose="020B0604020202020204" pitchFamily="34" charset="0"/>
              </a:rPr>
              <a:t>dìas</a:t>
            </a:r>
            <a:endParaRPr lang="es-E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5539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8"/>
          <p:cNvSpPr txBox="1">
            <a:spLocks noChangeArrowheads="1"/>
          </p:cNvSpPr>
          <p:nvPr/>
        </p:nvSpPr>
        <p:spPr bwMode="auto">
          <a:xfrm>
            <a:off x="2360711" y="2014718"/>
            <a:ext cx="7165597" cy="3582786"/>
          </a:xfrm>
          <a:prstGeom prst="rect">
            <a:avLst/>
          </a:prstGeom>
          <a:noFill/>
          <a:ln w="19050">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180000" tIns="108000" rIns="180000" bIns="108000" anchor="ctr" anchorCtr="0"/>
          <a:lstStyle>
            <a:lvl1pPr marL="352425" indent="-269875">
              <a:tabLst>
                <a:tab pos="352425" algn="l"/>
              </a:tabLst>
              <a:defRPr sz="2000">
                <a:solidFill>
                  <a:schemeClr val="tx1"/>
                </a:solidFill>
                <a:latin typeface="Calibri" pitchFamily="34" charset="0"/>
                <a:cs typeface="Arial" charset="0"/>
              </a:defRPr>
            </a:lvl1pPr>
            <a:lvl2pPr marL="742950" indent="-285750">
              <a:tabLst>
                <a:tab pos="352425" algn="l"/>
              </a:tabLst>
              <a:defRPr sz="2000">
                <a:solidFill>
                  <a:schemeClr val="tx1"/>
                </a:solidFill>
                <a:latin typeface="Calibri" pitchFamily="34" charset="0"/>
                <a:cs typeface="Arial" charset="0"/>
              </a:defRPr>
            </a:lvl2pPr>
            <a:lvl3pPr marL="1143000" indent="-228600">
              <a:tabLst>
                <a:tab pos="352425" algn="l"/>
              </a:tabLst>
              <a:defRPr sz="2000">
                <a:solidFill>
                  <a:schemeClr val="tx1"/>
                </a:solidFill>
                <a:latin typeface="Calibri" pitchFamily="34" charset="0"/>
                <a:cs typeface="Arial" charset="0"/>
              </a:defRPr>
            </a:lvl3pPr>
            <a:lvl4pPr marL="1600200" indent="-228600">
              <a:tabLst>
                <a:tab pos="352425" algn="l"/>
              </a:tabLst>
              <a:defRPr sz="2000">
                <a:solidFill>
                  <a:schemeClr val="tx1"/>
                </a:solidFill>
                <a:latin typeface="Calibri" pitchFamily="34" charset="0"/>
                <a:cs typeface="Arial" charset="0"/>
              </a:defRPr>
            </a:lvl4pPr>
            <a:lvl5pPr marL="2057400" indent="-228600">
              <a:tabLst>
                <a:tab pos="352425" algn="l"/>
              </a:tabLst>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9pPr>
          </a:lstStyle>
          <a:p>
            <a:pPr marL="144000" indent="-144000" eaLnBrk="1" hangingPunct="1">
              <a:spcBef>
                <a:spcPts val="0"/>
              </a:spcBef>
              <a:spcAft>
                <a:spcPts val="1200"/>
              </a:spcAft>
              <a:buFont typeface="Wingdings" panose="05000000000000000000" pitchFamily="2" charset="2"/>
              <a:buChar char="§"/>
            </a:pPr>
            <a:r>
              <a:rPr lang="es-ES" altLang="es-ES" sz="1800" dirty="0">
                <a:latin typeface="Arial" panose="020B0604020202020204" pitchFamily="34" charset="0"/>
                <a:cs typeface="Arial" panose="020B0604020202020204" pitchFamily="34" charset="0"/>
              </a:rPr>
              <a:t>¿Qué me llevo de esta sesión?</a:t>
            </a:r>
          </a:p>
          <a:p>
            <a:pPr marL="144000" indent="-144000" eaLnBrk="1" hangingPunct="1">
              <a:spcBef>
                <a:spcPts val="0"/>
              </a:spcBef>
              <a:spcAft>
                <a:spcPts val="1200"/>
              </a:spcAft>
              <a:buFont typeface="Wingdings" panose="05000000000000000000" pitchFamily="2" charset="2"/>
              <a:buChar char="§"/>
            </a:pPr>
            <a:r>
              <a:rPr lang="es-ES" altLang="es-ES" sz="1800" dirty="0">
                <a:latin typeface="Arial" panose="020B0604020202020204" pitchFamily="34" charset="0"/>
                <a:cs typeface="Arial" panose="020B0604020202020204" pitchFamily="34" charset="0"/>
              </a:rPr>
              <a:t>¿Cómo quiero seguir implicándome y colaborando en el desarrollo sostenible del territorio de Cabañeros-Montes Norte?</a:t>
            </a:r>
          </a:p>
        </p:txBody>
      </p:sp>
      <p:sp>
        <p:nvSpPr>
          <p:cNvPr id="12" name="Rectangle 53"/>
          <p:cNvSpPr>
            <a:spLocks noChangeArrowheads="1"/>
          </p:cNvSpPr>
          <p:nvPr/>
        </p:nvSpPr>
        <p:spPr bwMode="auto">
          <a:xfrm>
            <a:off x="488950" y="1412776"/>
            <a:ext cx="1727746" cy="4184728"/>
          </a:xfrm>
          <a:prstGeom prst="rect">
            <a:avLst/>
          </a:prstGeom>
          <a:solidFill>
            <a:schemeClr val="accent3">
              <a:lumMod val="75000"/>
            </a:schemeClr>
          </a:solidFill>
          <a:ln>
            <a:noFill/>
          </a:ln>
        </p:spPr>
        <p:txBody>
          <a:bodyPr anchor="ctr"/>
          <a:lstStyle/>
          <a:p>
            <a:pPr algn="ctr" eaLnBrk="1" fontAlgn="auto" hangingPunct="1">
              <a:lnSpc>
                <a:spcPct val="90000"/>
              </a:lnSpc>
              <a:spcBef>
                <a:spcPts val="0"/>
              </a:spcBef>
              <a:spcAft>
                <a:spcPts val="0"/>
              </a:spcAft>
            </a:pPr>
            <a:r>
              <a:rPr lang="es-ES" altLang="es-ES" sz="1800" kern="0" dirty="0">
                <a:solidFill>
                  <a:prstClr val="white"/>
                </a:solidFill>
                <a:latin typeface="Arial" panose="020B0604020202020204" pitchFamily="34" charset="0"/>
                <a:cs typeface="Arial" panose="020B0604020202020204" pitchFamily="34" charset="0"/>
              </a:rPr>
              <a:t>Proceso </a:t>
            </a:r>
          </a:p>
          <a:p>
            <a:pPr algn="ctr" eaLnBrk="1" fontAlgn="auto" hangingPunct="1">
              <a:lnSpc>
                <a:spcPct val="90000"/>
              </a:lnSpc>
              <a:spcBef>
                <a:spcPts val="0"/>
              </a:spcBef>
              <a:spcAft>
                <a:spcPts val="0"/>
              </a:spcAft>
            </a:pPr>
            <a:r>
              <a:rPr lang="es-ES" altLang="es-ES" sz="1800" kern="0" dirty="0">
                <a:solidFill>
                  <a:prstClr val="white"/>
                </a:solidFill>
                <a:latin typeface="Arial" panose="020B0604020202020204" pitchFamily="34" charset="0"/>
                <a:cs typeface="Arial" panose="020B0604020202020204" pitchFamily="34" charset="0"/>
              </a:rPr>
              <a:t>de trabajo</a:t>
            </a:r>
          </a:p>
        </p:txBody>
      </p:sp>
      <p:grpSp>
        <p:nvGrpSpPr>
          <p:cNvPr id="13" name="Group 8"/>
          <p:cNvGrpSpPr>
            <a:grpSpLocks/>
          </p:cNvGrpSpPr>
          <p:nvPr/>
        </p:nvGrpSpPr>
        <p:grpSpPr bwMode="auto">
          <a:xfrm>
            <a:off x="8456613" y="44624"/>
            <a:ext cx="1406525" cy="1333107"/>
            <a:chOff x="4811" y="235"/>
            <a:chExt cx="1194" cy="1183"/>
          </a:xfrm>
        </p:grpSpPr>
        <p:pic>
          <p:nvPicPr>
            <p:cNvPr id="14" name="Picture 58" descr="sep2"/>
            <p:cNvPicPr>
              <a:picLocks noChangeAspect="1" noChangeArrowheads="1"/>
            </p:cNvPicPr>
            <p:nvPr/>
          </p:nvPicPr>
          <p:blipFill>
            <a:blip r:embed="rId3" cstate="print">
              <a:extLst>
                <a:ext uri="{28A0092B-C50C-407E-A947-70E740481C1C}">
                  <a14:useLocalDpi xmlns:a14="http://schemas.microsoft.com/office/drawing/2010/main" val="0"/>
                </a:ext>
              </a:extLst>
            </a:blip>
            <a:srcRect l="7874" r="11810"/>
            <a:stretch>
              <a:fillRect/>
            </a:stretch>
          </p:blipFill>
          <p:spPr bwMode="auto">
            <a:xfrm>
              <a:off x="4811" y="235"/>
              <a:ext cx="1194" cy="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9"/>
            <p:cNvSpPr>
              <a:spLocks noChangeArrowheads="1"/>
            </p:cNvSpPr>
            <p:nvPr/>
          </p:nvSpPr>
          <p:spPr bwMode="auto">
            <a:xfrm>
              <a:off x="5077" y="724"/>
              <a:ext cx="81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Calibri" pitchFamily="34" charset="0"/>
                  <a:cs typeface="Arial" charset="0"/>
                </a:defRPr>
              </a:lvl1pPr>
              <a:lvl2pPr marL="742950" indent="-285750">
                <a:defRPr sz="2000">
                  <a:solidFill>
                    <a:schemeClr val="tx1"/>
                  </a:solidFill>
                  <a:latin typeface="Calibri" pitchFamily="34" charset="0"/>
                  <a:cs typeface="Arial" charset="0"/>
                </a:defRPr>
              </a:lvl2pPr>
              <a:lvl3pPr marL="1143000" indent="-228600">
                <a:defRPr sz="2000">
                  <a:solidFill>
                    <a:schemeClr val="tx1"/>
                  </a:solidFill>
                  <a:latin typeface="Calibri" pitchFamily="34" charset="0"/>
                  <a:cs typeface="Arial" charset="0"/>
                </a:defRPr>
              </a:lvl3pPr>
              <a:lvl4pPr marL="1600200" indent="-228600">
                <a:defRPr sz="2000">
                  <a:solidFill>
                    <a:schemeClr val="tx1"/>
                  </a:solidFill>
                  <a:latin typeface="Calibri" pitchFamily="34" charset="0"/>
                  <a:cs typeface="Arial" charset="0"/>
                </a:defRPr>
              </a:lvl4pPr>
              <a:lvl5pPr marL="2057400" indent="-228600">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9pPr>
            </a:lstStyle>
            <a:p>
              <a:pPr algn="ctr">
                <a:lnSpc>
                  <a:spcPct val="85000"/>
                </a:lnSpc>
              </a:pPr>
              <a:r>
                <a:rPr lang="es-ES" altLang="es-ES" sz="1200" b="1" dirty="0">
                  <a:solidFill>
                    <a:schemeClr val="accent3">
                      <a:lumMod val="50000"/>
                    </a:schemeClr>
                  </a:solidFill>
                  <a:latin typeface="+mj-lt"/>
                </a:rPr>
                <a:t>Dinámica</a:t>
              </a:r>
            </a:p>
          </p:txBody>
        </p:sp>
      </p:grpSp>
      <p:sp>
        <p:nvSpPr>
          <p:cNvPr id="17" name="Text Box 41"/>
          <p:cNvSpPr txBox="1">
            <a:spLocks noChangeArrowheads="1"/>
          </p:cNvSpPr>
          <p:nvPr/>
        </p:nvSpPr>
        <p:spPr bwMode="auto">
          <a:xfrm>
            <a:off x="2361586" y="1412776"/>
            <a:ext cx="7188814" cy="512762"/>
          </a:xfrm>
          <a:prstGeom prst="rect">
            <a:avLst/>
          </a:prstGeom>
          <a:solidFill>
            <a:schemeClr val="accent3">
              <a:lumMod val="75000"/>
            </a:schemeClr>
          </a:solidFill>
          <a:ln>
            <a:noFill/>
          </a:ln>
        </p:spPr>
        <p:txBody>
          <a:bodyPr anchor="ctr"/>
          <a:lstStyle>
            <a:lvl1pPr>
              <a:defRPr sz="2000">
                <a:solidFill>
                  <a:schemeClr val="tx1"/>
                </a:solidFill>
                <a:latin typeface="Calibri" pitchFamily="34" charset="0"/>
                <a:cs typeface="Arial" charset="0"/>
              </a:defRPr>
            </a:lvl1pPr>
            <a:lvl2pPr marL="742950" indent="-285750">
              <a:defRPr sz="2000">
                <a:solidFill>
                  <a:schemeClr val="tx1"/>
                </a:solidFill>
                <a:latin typeface="Calibri" pitchFamily="34" charset="0"/>
                <a:cs typeface="Arial" charset="0"/>
              </a:defRPr>
            </a:lvl2pPr>
            <a:lvl3pPr marL="1143000" indent="-228600">
              <a:defRPr sz="2000">
                <a:solidFill>
                  <a:schemeClr val="tx1"/>
                </a:solidFill>
                <a:latin typeface="Calibri" pitchFamily="34" charset="0"/>
                <a:cs typeface="Arial" charset="0"/>
              </a:defRPr>
            </a:lvl3pPr>
            <a:lvl4pPr marL="1600200" indent="-228600">
              <a:defRPr sz="2000">
                <a:solidFill>
                  <a:schemeClr val="tx1"/>
                </a:solidFill>
                <a:latin typeface="Calibri" pitchFamily="34" charset="0"/>
                <a:cs typeface="Arial" charset="0"/>
              </a:defRPr>
            </a:lvl4pPr>
            <a:lvl5pPr marL="2057400" indent="-228600">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9pPr>
          </a:lstStyle>
          <a:p>
            <a:pPr algn="ctr">
              <a:spcBef>
                <a:spcPct val="50000"/>
              </a:spcBef>
            </a:pPr>
            <a:r>
              <a:rPr lang="es-ES" altLang="es-ES" sz="1800" dirty="0">
                <a:solidFill>
                  <a:srgbClr val="FFFFFF"/>
                </a:solidFill>
                <a:latin typeface="Arial" panose="020B0604020202020204" pitchFamily="34" charset="0"/>
                <a:cs typeface="Arial" panose="020B0604020202020204" pitchFamily="34" charset="0"/>
              </a:rPr>
              <a:t>CIERRE</a:t>
            </a:r>
          </a:p>
        </p:txBody>
      </p:sp>
    </p:spTree>
    <p:extLst>
      <p:ext uri="{BB962C8B-B14F-4D97-AF65-F5344CB8AC3E}">
        <p14:creationId xmlns:p14="http://schemas.microsoft.com/office/powerpoint/2010/main" val="3181674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173EC92-17DE-4AA7-84E6-69CDB781708C}"/>
              </a:ext>
            </a:extLst>
          </p:cNvPr>
          <p:cNvPicPr>
            <a:picLocks noChangeAspect="1"/>
          </p:cNvPicPr>
          <p:nvPr/>
        </p:nvPicPr>
        <p:blipFill>
          <a:blip r:embed="rId2"/>
          <a:stretch>
            <a:fillRect/>
          </a:stretch>
        </p:blipFill>
        <p:spPr>
          <a:xfrm>
            <a:off x="2848154" y="1121434"/>
            <a:ext cx="4209691" cy="3157268"/>
          </a:xfrm>
          <a:prstGeom prst="rect">
            <a:avLst/>
          </a:prstGeom>
        </p:spPr>
      </p:pic>
      <p:sp>
        <p:nvSpPr>
          <p:cNvPr id="4" name="Google Shape;144;p13">
            <a:extLst>
              <a:ext uri="{FF2B5EF4-FFF2-40B4-BE49-F238E27FC236}">
                <a16:creationId xmlns:a16="http://schemas.microsoft.com/office/drawing/2014/main" id="{117ADCEE-E59A-434A-BE8B-4BC808EE80DD}"/>
              </a:ext>
            </a:extLst>
          </p:cNvPr>
          <p:cNvSpPr txBox="1"/>
          <p:nvPr/>
        </p:nvSpPr>
        <p:spPr>
          <a:xfrm>
            <a:off x="646982" y="4457923"/>
            <a:ext cx="8609162" cy="771623"/>
          </a:xfrm>
          <a:prstGeom prst="rect">
            <a:avLst/>
          </a:prstGeom>
          <a:noFill/>
          <a:ln>
            <a:noFill/>
          </a:ln>
        </p:spPr>
        <p:txBody>
          <a:bodyPr spcFirstLastPara="1" wrap="square" lIns="90000" tIns="46800" rIns="90000" bIns="46800" anchor="ctr" anchorCtr="0">
            <a:spAutoFit/>
          </a:bodyPr>
          <a:lstStyle/>
          <a:p>
            <a:pPr lvl="0" algn="ctr"/>
            <a:r>
              <a:rPr lang="es-ES" sz="4400" dirty="0">
                <a:solidFill>
                  <a:schemeClr val="accent6">
                    <a:lumMod val="75000"/>
                  </a:schemeClr>
                </a:solidFill>
                <a:latin typeface="Arial" panose="020B0604020202020204" pitchFamily="34" charset="0"/>
                <a:ea typeface="Montserrat SemiBold"/>
                <a:cs typeface="Arial" panose="020B0604020202020204" pitchFamily="34" charset="0"/>
                <a:sym typeface="Montserrat SemiBold"/>
              </a:rPr>
              <a:t>Muchas gracias</a:t>
            </a:r>
          </a:p>
        </p:txBody>
      </p:sp>
    </p:spTree>
    <p:extLst>
      <p:ext uri="{BB962C8B-B14F-4D97-AF65-F5344CB8AC3E}">
        <p14:creationId xmlns:p14="http://schemas.microsoft.com/office/powerpoint/2010/main" val="26091285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8"/>
          <p:cNvSpPr txBox="1">
            <a:spLocks noChangeArrowheads="1"/>
          </p:cNvSpPr>
          <p:nvPr/>
        </p:nvSpPr>
        <p:spPr bwMode="auto">
          <a:xfrm>
            <a:off x="2360711" y="2014718"/>
            <a:ext cx="7165597" cy="2917745"/>
          </a:xfrm>
          <a:prstGeom prst="rect">
            <a:avLst/>
          </a:prstGeom>
          <a:noFill/>
          <a:ln w="19050">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180000" tIns="108000" rIns="180000" bIns="108000" anchor="ctr" anchorCtr="0"/>
          <a:lstStyle>
            <a:lvl1pPr marL="352425" indent="-269875">
              <a:tabLst>
                <a:tab pos="352425" algn="l"/>
              </a:tabLst>
              <a:defRPr sz="2000">
                <a:solidFill>
                  <a:schemeClr val="tx1"/>
                </a:solidFill>
                <a:latin typeface="Calibri" pitchFamily="34" charset="0"/>
                <a:cs typeface="Arial" charset="0"/>
              </a:defRPr>
            </a:lvl1pPr>
            <a:lvl2pPr marL="742950" indent="-285750">
              <a:tabLst>
                <a:tab pos="352425" algn="l"/>
              </a:tabLst>
              <a:defRPr sz="2000">
                <a:solidFill>
                  <a:schemeClr val="tx1"/>
                </a:solidFill>
                <a:latin typeface="Calibri" pitchFamily="34" charset="0"/>
                <a:cs typeface="Arial" charset="0"/>
              </a:defRPr>
            </a:lvl2pPr>
            <a:lvl3pPr marL="1143000" indent="-228600">
              <a:tabLst>
                <a:tab pos="352425" algn="l"/>
              </a:tabLst>
              <a:defRPr sz="2000">
                <a:solidFill>
                  <a:schemeClr val="tx1"/>
                </a:solidFill>
                <a:latin typeface="Calibri" pitchFamily="34" charset="0"/>
                <a:cs typeface="Arial" charset="0"/>
              </a:defRPr>
            </a:lvl3pPr>
            <a:lvl4pPr marL="1600200" indent="-228600">
              <a:tabLst>
                <a:tab pos="352425" algn="l"/>
              </a:tabLst>
              <a:defRPr sz="2000">
                <a:solidFill>
                  <a:schemeClr val="tx1"/>
                </a:solidFill>
                <a:latin typeface="Calibri" pitchFamily="34" charset="0"/>
                <a:cs typeface="Arial" charset="0"/>
              </a:defRPr>
            </a:lvl4pPr>
            <a:lvl5pPr marL="2057400" indent="-228600">
              <a:tabLst>
                <a:tab pos="352425" algn="l"/>
              </a:tabLst>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9pPr>
          </a:lstStyle>
          <a:p>
            <a:pPr marL="0" indent="0" eaLnBrk="1" hangingPunct="1">
              <a:spcBef>
                <a:spcPts val="0"/>
              </a:spcBef>
              <a:spcAft>
                <a:spcPts val="1200"/>
              </a:spcAft>
            </a:pPr>
            <a:r>
              <a:rPr lang="es-ES" altLang="es-ES" sz="1800" dirty="0">
                <a:latin typeface="Arial" panose="020B0604020202020204" pitchFamily="34" charset="0"/>
                <a:cs typeface="Arial" panose="020B0604020202020204" pitchFamily="34" charset="0"/>
              </a:rPr>
              <a:t>¿Hay algún proyecto transformador que podemos consensuar para dar respuesta a estas prioridades? Definiendo:</a:t>
            </a:r>
          </a:p>
          <a:p>
            <a:pPr marL="144000" indent="-144000" eaLnBrk="1" hangingPunct="1">
              <a:spcBef>
                <a:spcPts val="0"/>
              </a:spcBef>
              <a:spcAft>
                <a:spcPts val="600"/>
              </a:spcAft>
              <a:buFont typeface="Wingdings" panose="05000000000000000000" pitchFamily="2" charset="2"/>
              <a:buChar char="§"/>
            </a:pPr>
            <a:r>
              <a:rPr lang="es-ES" altLang="es-ES" sz="1800" dirty="0">
                <a:latin typeface="Arial" panose="020B0604020202020204" pitchFamily="34" charset="0"/>
                <a:cs typeface="Arial" panose="020B0604020202020204" pitchFamily="34" charset="0"/>
              </a:rPr>
              <a:t>Qué valor/beneficios aportaría al territorio</a:t>
            </a:r>
          </a:p>
          <a:p>
            <a:pPr marL="144000" indent="-144000" eaLnBrk="1" hangingPunct="1">
              <a:spcBef>
                <a:spcPts val="0"/>
              </a:spcBef>
              <a:spcAft>
                <a:spcPts val="600"/>
              </a:spcAft>
              <a:buFont typeface="Wingdings" panose="05000000000000000000" pitchFamily="2" charset="2"/>
              <a:buChar char="§"/>
            </a:pPr>
            <a:r>
              <a:rPr lang="es-ES" altLang="es-ES" sz="1800" dirty="0">
                <a:latin typeface="Arial" panose="020B0604020202020204" pitchFamily="34" charset="0"/>
                <a:cs typeface="Arial" panose="020B0604020202020204" pitchFamily="34" charset="0"/>
              </a:rPr>
              <a:t>Qué supone de innovación, mayor ambición, … respecto a lo que tenemos ahora</a:t>
            </a:r>
          </a:p>
        </p:txBody>
      </p:sp>
      <p:sp>
        <p:nvSpPr>
          <p:cNvPr id="12" name="Rectangle 53"/>
          <p:cNvSpPr>
            <a:spLocks noChangeArrowheads="1"/>
          </p:cNvSpPr>
          <p:nvPr/>
        </p:nvSpPr>
        <p:spPr bwMode="auto">
          <a:xfrm>
            <a:off x="488950" y="1412776"/>
            <a:ext cx="1727746" cy="4184728"/>
          </a:xfrm>
          <a:prstGeom prst="rect">
            <a:avLst/>
          </a:prstGeom>
          <a:solidFill>
            <a:schemeClr val="accent3">
              <a:lumMod val="75000"/>
            </a:schemeClr>
          </a:solidFill>
          <a:ln>
            <a:noFill/>
          </a:ln>
        </p:spPr>
        <p:txBody>
          <a:bodyPr anchor="ctr"/>
          <a:lstStyle/>
          <a:p>
            <a:pPr algn="ctr" eaLnBrk="1" fontAlgn="auto" hangingPunct="1">
              <a:lnSpc>
                <a:spcPct val="90000"/>
              </a:lnSpc>
              <a:spcBef>
                <a:spcPts val="0"/>
              </a:spcBef>
              <a:spcAft>
                <a:spcPts val="0"/>
              </a:spcAft>
            </a:pPr>
            <a:r>
              <a:rPr lang="es-ES" altLang="es-ES" sz="1800" kern="0" dirty="0">
                <a:solidFill>
                  <a:prstClr val="white"/>
                </a:solidFill>
                <a:latin typeface="Arial" panose="020B0604020202020204" pitchFamily="34" charset="0"/>
                <a:cs typeface="Arial" panose="020B0604020202020204" pitchFamily="34" charset="0"/>
              </a:rPr>
              <a:t>Proceso </a:t>
            </a:r>
          </a:p>
          <a:p>
            <a:pPr algn="ctr" eaLnBrk="1" fontAlgn="auto" hangingPunct="1">
              <a:lnSpc>
                <a:spcPct val="90000"/>
              </a:lnSpc>
              <a:spcBef>
                <a:spcPts val="0"/>
              </a:spcBef>
              <a:spcAft>
                <a:spcPts val="0"/>
              </a:spcAft>
            </a:pPr>
            <a:r>
              <a:rPr lang="es-ES" altLang="es-ES" sz="1800" kern="0" dirty="0">
                <a:solidFill>
                  <a:prstClr val="white"/>
                </a:solidFill>
                <a:latin typeface="Arial" panose="020B0604020202020204" pitchFamily="34" charset="0"/>
                <a:cs typeface="Arial" panose="020B0604020202020204" pitchFamily="34" charset="0"/>
              </a:rPr>
              <a:t>de trabajo</a:t>
            </a:r>
          </a:p>
        </p:txBody>
      </p:sp>
      <p:grpSp>
        <p:nvGrpSpPr>
          <p:cNvPr id="13" name="Group 8"/>
          <p:cNvGrpSpPr>
            <a:grpSpLocks/>
          </p:cNvGrpSpPr>
          <p:nvPr/>
        </p:nvGrpSpPr>
        <p:grpSpPr bwMode="auto">
          <a:xfrm>
            <a:off x="8456613" y="44624"/>
            <a:ext cx="1406525" cy="1333107"/>
            <a:chOff x="4811" y="235"/>
            <a:chExt cx="1194" cy="1183"/>
          </a:xfrm>
        </p:grpSpPr>
        <p:pic>
          <p:nvPicPr>
            <p:cNvPr id="14" name="Picture 58" descr="sep2"/>
            <p:cNvPicPr>
              <a:picLocks noChangeAspect="1" noChangeArrowheads="1"/>
            </p:cNvPicPr>
            <p:nvPr/>
          </p:nvPicPr>
          <p:blipFill>
            <a:blip r:embed="rId3" cstate="print">
              <a:extLst>
                <a:ext uri="{28A0092B-C50C-407E-A947-70E740481C1C}">
                  <a14:useLocalDpi xmlns:a14="http://schemas.microsoft.com/office/drawing/2010/main" val="0"/>
                </a:ext>
              </a:extLst>
            </a:blip>
            <a:srcRect l="7874" r="11810"/>
            <a:stretch>
              <a:fillRect/>
            </a:stretch>
          </p:blipFill>
          <p:spPr bwMode="auto">
            <a:xfrm>
              <a:off x="4811" y="235"/>
              <a:ext cx="1194" cy="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9"/>
            <p:cNvSpPr>
              <a:spLocks noChangeArrowheads="1"/>
            </p:cNvSpPr>
            <p:nvPr/>
          </p:nvSpPr>
          <p:spPr bwMode="auto">
            <a:xfrm>
              <a:off x="5077" y="724"/>
              <a:ext cx="81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Calibri" pitchFamily="34" charset="0"/>
                  <a:cs typeface="Arial" charset="0"/>
                </a:defRPr>
              </a:lvl1pPr>
              <a:lvl2pPr marL="742950" indent="-285750">
                <a:defRPr sz="2000">
                  <a:solidFill>
                    <a:schemeClr val="tx1"/>
                  </a:solidFill>
                  <a:latin typeface="Calibri" pitchFamily="34" charset="0"/>
                  <a:cs typeface="Arial" charset="0"/>
                </a:defRPr>
              </a:lvl2pPr>
              <a:lvl3pPr marL="1143000" indent="-228600">
                <a:defRPr sz="2000">
                  <a:solidFill>
                    <a:schemeClr val="tx1"/>
                  </a:solidFill>
                  <a:latin typeface="Calibri" pitchFamily="34" charset="0"/>
                  <a:cs typeface="Arial" charset="0"/>
                </a:defRPr>
              </a:lvl3pPr>
              <a:lvl4pPr marL="1600200" indent="-228600">
                <a:defRPr sz="2000">
                  <a:solidFill>
                    <a:schemeClr val="tx1"/>
                  </a:solidFill>
                  <a:latin typeface="Calibri" pitchFamily="34" charset="0"/>
                  <a:cs typeface="Arial" charset="0"/>
                </a:defRPr>
              </a:lvl4pPr>
              <a:lvl5pPr marL="2057400" indent="-228600">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9pPr>
            </a:lstStyle>
            <a:p>
              <a:pPr algn="ctr">
                <a:lnSpc>
                  <a:spcPct val="85000"/>
                </a:lnSpc>
              </a:pPr>
              <a:r>
                <a:rPr lang="es-ES" altLang="es-ES" sz="1200" b="1" dirty="0">
                  <a:solidFill>
                    <a:schemeClr val="accent3">
                      <a:lumMod val="75000"/>
                    </a:schemeClr>
                  </a:solidFill>
                  <a:latin typeface="+mj-lt"/>
                </a:rPr>
                <a:t>Dinámica</a:t>
              </a:r>
            </a:p>
          </p:txBody>
        </p:sp>
      </p:grpSp>
      <p:sp>
        <p:nvSpPr>
          <p:cNvPr id="17" name="Text Box 41"/>
          <p:cNvSpPr txBox="1">
            <a:spLocks noChangeArrowheads="1"/>
          </p:cNvSpPr>
          <p:nvPr/>
        </p:nvSpPr>
        <p:spPr bwMode="auto">
          <a:xfrm>
            <a:off x="2361586" y="1412776"/>
            <a:ext cx="7188814" cy="512762"/>
          </a:xfrm>
          <a:prstGeom prst="rect">
            <a:avLst/>
          </a:prstGeom>
          <a:solidFill>
            <a:schemeClr val="accent3">
              <a:lumMod val="75000"/>
            </a:schemeClr>
          </a:solidFill>
          <a:ln>
            <a:noFill/>
          </a:ln>
        </p:spPr>
        <p:txBody>
          <a:bodyPr anchor="ctr"/>
          <a:lstStyle>
            <a:lvl1pPr>
              <a:defRPr sz="2000">
                <a:solidFill>
                  <a:schemeClr val="tx1"/>
                </a:solidFill>
                <a:latin typeface="Calibri" pitchFamily="34" charset="0"/>
                <a:cs typeface="Arial" charset="0"/>
              </a:defRPr>
            </a:lvl1pPr>
            <a:lvl2pPr marL="742950" indent="-285750">
              <a:defRPr sz="2000">
                <a:solidFill>
                  <a:schemeClr val="tx1"/>
                </a:solidFill>
                <a:latin typeface="Calibri" pitchFamily="34" charset="0"/>
                <a:cs typeface="Arial" charset="0"/>
              </a:defRPr>
            </a:lvl2pPr>
            <a:lvl3pPr marL="1143000" indent="-228600">
              <a:defRPr sz="2000">
                <a:solidFill>
                  <a:schemeClr val="tx1"/>
                </a:solidFill>
                <a:latin typeface="Calibri" pitchFamily="34" charset="0"/>
                <a:cs typeface="Arial" charset="0"/>
              </a:defRPr>
            </a:lvl3pPr>
            <a:lvl4pPr marL="1600200" indent="-228600">
              <a:defRPr sz="2000">
                <a:solidFill>
                  <a:schemeClr val="tx1"/>
                </a:solidFill>
                <a:latin typeface="Calibri" pitchFamily="34" charset="0"/>
                <a:cs typeface="Arial" charset="0"/>
              </a:defRPr>
            </a:lvl4pPr>
            <a:lvl5pPr marL="2057400" indent="-228600">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9pPr>
          </a:lstStyle>
          <a:p>
            <a:pPr algn="ctr">
              <a:spcBef>
                <a:spcPct val="50000"/>
              </a:spcBef>
            </a:pPr>
            <a:r>
              <a:rPr lang="es-ES" altLang="es-ES" sz="1800" dirty="0">
                <a:solidFill>
                  <a:srgbClr val="FFFFFF"/>
                </a:solidFill>
                <a:latin typeface="Arial" panose="020B0604020202020204" pitchFamily="34" charset="0"/>
                <a:cs typeface="Arial" panose="020B0604020202020204" pitchFamily="34" charset="0"/>
              </a:rPr>
              <a:t> PROYECTO TRANSFORMADOR</a:t>
            </a:r>
          </a:p>
        </p:txBody>
      </p:sp>
      <p:sp>
        <p:nvSpPr>
          <p:cNvPr id="8" name="Text Box 41">
            <a:extLst>
              <a:ext uri="{FF2B5EF4-FFF2-40B4-BE49-F238E27FC236}">
                <a16:creationId xmlns:a16="http://schemas.microsoft.com/office/drawing/2014/main" id="{1CCA76C3-6F07-4905-BD5B-F2D8035ECB50}"/>
              </a:ext>
            </a:extLst>
          </p:cNvPr>
          <p:cNvSpPr txBox="1">
            <a:spLocks noChangeArrowheads="1"/>
          </p:cNvSpPr>
          <p:nvPr/>
        </p:nvSpPr>
        <p:spPr bwMode="auto">
          <a:xfrm>
            <a:off x="2367341" y="5084742"/>
            <a:ext cx="7165597" cy="512762"/>
          </a:xfrm>
          <a:prstGeom prst="rect">
            <a:avLst/>
          </a:prstGeom>
          <a:noFill/>
          <a:ln w="19050">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180000" tIns="108000" bIns="108000" anchor="ctr" anchorCtr="0"/>
          <a:lstStyle>
            <a:defPPr marR="0" lvl="0" algn="l" rtl="0">
              <a:lnSpc>
                <a:spcPct val="100000"/>
              </a:lnSpc>
              <a:spcBef>
                <a:spcPts val="0"/>
              </a:spcBef>
              <a:spcAft>
                <a:spcPts val="0"/>
              </a:spcAft>
            </a:defPPr>
            <a:lvl1pPr marL="0" indent="0" eaLnBrk="1" hangingPunct="1">
              <a:lnSpc>
                <a:spcPct val="90000"/>
              </a:lnSpc>
              <a:spcAft>
                <a:spcPts val="1200"/>
              </a:spcAft>
              <a:tabLst>
                <a:tab pos="352425" algn="l"/>
              </a:tabLst>
              <a:defRPr sz="1800">
                <a:solidFill>
                  <a:schemeClr val="tx1"/>
                </a:solidFill>
                <a:latin typeface="Arial" panose="020B0604020202020204" pitchFamily="34" charset="0"/>
                <a:cs typeface="Arial" panose="020B0604020202020204" pitchFamily="34" charset="0"/>
              </a:defRPr>
            </a:lvl1pPr>
            <a:lvl2pPr marL="742950" indent="-285750">
              <a:tabLst>
                <a:tab pos="352425" algn="l"/>
              </a:tabLst>
              <a:defRPr sz="2000">
                <a:solidFill>
                  <a:schemeClr val="tx1"/>
                </a:solidFill>
                <a:latin typeface="Calibri" pitchFamily="34" charset="0"/>
                <a:cs typeface="Arial" charset="0"/>
              </a:defRPr>
            </a:lvl2pPr>
            <a:lvl3pPr marL="1143000" indent="-228600">
              <a:tabLst>
                <a:tab pos="352425" algn="l"/>
              </a:tabLst>
              <a:defRPr sz="2000">
                <a:solidFill>
                  <a:schemeClr val="tx1"/>
                </a:solidFill>
                <a:latin typeface="Calibri" pitchFamily="34" charset="0"/>
                <a:cs typeface="Arial" charset="0"/>
              </a:defRPr>
            </a:lvl3pPr>
            <a:lvl4pPr marL="1600200" indent="-228600">
              <a:tabLst>
                <a:tab pos="352425" algn="l"/>
              </a:tabLst>
              <a:defRPr sz="2000">
                <a:solidFill>
                  <a:schemeClr val="tx1"/>
                </a:solidFill>
                <a:latin typeface="Calibri" pitchFamily="34" charset="0"/>
                <a:cs typeface="Arial" charset="0"/>
              </a:defRPr>
            </a:lvl4pPr>
            <a:lvl5pPr marL="2057400" indent="-228600">
              <a:tabLst>
                <a:tab pos="352425" algn="l"/>
              </a:tabLst>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tabLst>
                <a:tab pos="352425" algn="l"/>
              </a:tabLst>
              <a:defRPr sz="2000">
                <a:solidFill>
                  <a:schemeClr val="tx1"/>
                </a:solidFill>
                <a:latin typeface="Calibri" pitchFamily="34" charset="0"/>
                <a:cs typeface="Arial" charset="0"/>
              </a:defRPr>
            </a:lvl9pPr>
          </a:lstStyle>
          <a:p>
            <a:pPr algn="ctr"/>
            <a:r>
              <a:rPr lang="es-ES" altLang="es-ES" dirty="0">
                <a:solidFill>
                  <a:schemeClr val="accent3">
                    <a:lumMod val="75000"/>
                  </a:schemeClr>
                </a:solidFill>
              </a:rPr>
              <a:t>Debate y consenso</a:t>
            </a:r>
          </a:p>
        </p:txBody>
      </p:sp>
    </p:spTree>
    <p:extLst>
      <p:ext uri="{BB962C8B-B14F-4D97-AF65-F5344CB8AC3E}">
        <p14:creationId xmlns:p14="http://schemas.microsoft.com/office/powerpoint/2010/main" val="2285844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8"/>
          <p:cNvGrpSpPr>
            <a:grpSpLocks/>
          </p:cNvGrpSpPr>
          <p:nvPr/>
        </p:nvGrpSpPr>
        <p:grpSpPr bwMode="auto">
          <a:xfrm>
            <a:off x="8456613" y="44624"/>
            <a:ext cx="1406525" cy="1333107"/>
            <a:chOff x="4811" y="235"/>
            <a:chExt cx="1194" cy="1183"/>
          </a:xfrm>
        </p:grpSpPr>
        <p:pic>
          <p:nvPicPr>
            <p:cNvPr id="14" name="Picture 58" descr="sep2"/>
            <p:cNvPicPr>
              <a:picLocks noChangeAspect="1" noChangeArrowheads="1"/>
            </p:cNvPicPr>
            <p:nvPr/>
          </p:nvPicPr>
          <p:blipFill>
            <a:blip r:embed="rId3" cstate="print">
              <a:extLst>
                <a:ext uri="{28A0092B-C50C-407E-A947-70E740481C1C}">
                  <a14:useLocalDpi xmlns:a14="http://schemas.microsoft.com/office/drawing/2010/main" val="0"/>
                </a:ext>
              </a:extLst>
            </a:blip>
            <a:srcRect l="7874" r="11810"/>
            <a:stretch>
              <a:fillRect/>
            </a:stretch>
          </p:blipFill>
          <p:spPr bwMode="auto">
            <a:xfrm>
              <a:off x="4811" y="235"/>
              <a:ext cx="1194" cy="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9"/>
            <p:cNvSpPr>
              <a:spLocks noChangeArrowheads="1"/>
            </p:cNvSpPr>
            <p:nvPr/>
          </p:nvSpPr>
          <p:spPr bwMode="auto">
            <a:xfrm>
              <a:off x="5077" y="724"/>
              <a:ext cx="81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Calibri" pitchFamily="34" charset="0"/>
                  <a:cs typeface="Arial" charset="0"/>
                </a:defRPr>
              </a:lvl1pPr>
              <a:lvl2pPr marL="742950" indent="-285750">
                <a:defRPr sz="2000">
                  <a:solidFill>
                    <a:schemeClr val="tx1"/>
                  </a:solidFill>
                  <a:latin typeface="Calibri" pitchFamily="34" charset="0"/>
                  <a:cs typeface="Arial" charset="0"/>
                </a:defRPr>
              </a:lvl2pPr>
              <a:lvl3pPr marL="1143000" indent="-228600">
                <a:defRPr sz="2000">
                  <a:solidFill>
                    <a:schemeClr val="tx1"/>
                  </a:solidFill>
                  <a:latin typeface="Calibri" pitchFamily="34" charset="0"/>
                  <a:cs typeface="Arial" charset="0"/>
                </a:defRPr>
              </a:lvl3pPr>
              <a:lvl4pPr marL="1600200" indent="-228600">
                <a:defRPr sz="2000">
                  <a:solidFill>
                    <a:schemeClr val="tx1"/>
                  </a:solidFill>
                  <a:latin typeface="Calibri" pitchFamily="34" charset="0"/>
                  <a:cs typeface="Arial" charset="0"/>
                </a:defRPr>
              </a:lvl4pPr>
              <a:lvl5pPr marL="2057400" indent="-228600">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9pPr>
            </a:lstStyle>
            <a:p>
              <a:pPr algn="ctr">
                <a:lnSpc>
                  <a:spcPct val="85000"/>
                </a:lnSpc>
              </a:pPr>
              <a:r>
                <a:rPr lang="es-ES" altLang="es-ES" sz="1200" b="1" dirty="0">
                  <a:solidFill>
                    <a:schemeClr val="accent3">
                      <a:lumMod val="75000"/>
                    </a:schemeClr>
                  </a:solidFill>
                  <a:latin typeface="+mj-lt"/>
                </a:rPr>
                <a:t>Dinámica</a:t>
              </a:r>
            </a:p>
          </p:txBody>
        </p:sp>
      </p:grpSp>
      <p:sp>
        <p:nvSpPr>
          <p:cNvPr id="17" name="Text Box 41"/>
          <p:cNvSpPr txBox="1">
            <a:spLocks noChangeArrowheads="1"/>
          </p:cNvSpPr>
          <p:nvPr/>
        </p:nvSpPr>
        <p:spPr bwMode="auto">
          <a:xfrm>
            <a:off x="626092" y="463812"/>
            <a:ext cx="7188814" cy="512762"/>
          </a:xfrm>
          <a:prstGeom prst="rect">
            <a:avLst/>
          </a:prstGeom>
          <a:solidFill>
            <a:schemeClr val="accent3">
              <a:lumMod val="75000"/>
            </a:schemeClr>
          </a:solidFill>
          <a:ln>
            <a:noFill/>
          </a:ln>
        </p:spPr>
        <p:txBody>
          <a:bodyPr anchor="ctr"/>
          <a:lstStyle>
            <a:lvl1pPr>
              <a:defRPr sz="2000">
                <a:solidFill>
                  <a:schemeClr val="tx1"/>
                </a:solidFill>
                <a:latin typeface="Calibri" pitchFamily="34" charset="0"/>
                <a:cs typeface="Arial" charset="0"/>
              </a:defRPr>
            </a:lvl1pPr>
            <a:lvl2pPr marL="742950" indent="-285750">
              <a:defRPr sz="2000">
                <a:solidFill>
                  <a:schemeClr val="tx1"/>
                </a:solidFill>
                <a:latin typeface="Calibri" pitchFamily="34" charset="0"/>
                <a:cs typeface="Arial" charset="0"/>
              </a:defRPr>
            </a:lvl2pPr>
            <a:lvl3pPr marL="1143000" indent="-228600">
              <a:defRPr sz="2000">
                <a:solidFill>
                  <a:schemeClr val="tx1"/>
                </a:solidFill>
                <a:latin typeface="Calibri" pitchFamily="34" charset="0"/>
                <a:cs typeface="Arial" charset="0"/>
              </a:defRPr>
            </a:lvl3pPr>
            <a:lvl4pPr marL="1600200" indent="-228600">
              <a:defRPr sz="2000">
                <a:solidFill>
                  <a:schemeClr val="tx1"/>
                </a:solidFill>
                <a:latin typeface="Calibri" pitchFamily="34" charset="0"/>
                <a:cs typeface="Arial" charset="0"/>
              </a:defRPr>
            </a:lvl4pPr>
            <a:lvl5pPr marL="2057400" indent="-228600">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9pPr>
          </a:lstStyle>
          <a:p>
            <a:pPr algn="ctr">
              <a:spcBef>
                <a:spcPct val="50000"/>
              </a:spcBef>
            </a:pPr>
            <a:r>
              <a:rPr lang="es-ES" altLang="es-ES" sz="1800" dirty="0">
                <a:solidFill>
                  <a:srgbClr val="FFFFFF"/>
                </a:solidFill>
                <a:latin typeface="Arial" panose="020B0604020202020204" pitchFamily="34" charset="0"/>
                <a:cs typeface="Arial" panose="020B0604020202020204" pitchFamily="34" charset="0"/>
              </a:rPr>
              <a:t> EL TITULAR</a:t>
            </a:r>
          </a:p>
        </p:txBody>
      </p:sp>
    </p:spTree>
    <p:extLst>
      <p:ext uri="{BB962C8B-B14F-4D97-AF65-F5344CB8AC3E}">
        <p14:creationId xmlns:p14="http://schemas.microsoft.com/office/powerpoint/2010/main" val="3608621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13;p16">
            <a:extLst>
              <a:ext uri="{FF2B5EF4-FFF2-40B4-BE49-F238E27FC236}">
                <a16:creationId xmlns:a16="http://schemas.microsoft.com/office/drawing/2014/main" id="{17022DB5-C577-465D-BD57-508F08A0383E}"/>
              </a:ext>
            </a:extLst>
          </p:cNvPr>
          <p:cNvSpPr txBox="1"/>
          <p:nvPr/>
        </p:nvSpPr>
        <p:spPr>
          <a:xfrm>
            <a:off x="527650" y="481041"/>
            <a:ext cx="8798943" cy="400069"/>
          </a:xfrm>
          <a:prstGeom prst="rect">
            <a:avLst/>
          </a:prstGeom>
          <a:noFill/>
          <a:ln>
            <a:noFill/>
          </a:ln>
        </p:spPr>
        <p:txBody>
          <a:bodyPr spcFirstLastPara="1" wrap="square" lIns="91400" tIns="45700" rIns="91400" bIns="45700" anchor="t" anchorCtr="0">
            <a:spAutoFit/>
          </a:bodyPr>
          <a:lstStyle/>
          <a:p>
            <a:pPr lvl="0" algn="just"/>
            <a:r>
              <a:rPr lang="es-ES" sz="2000" dirty="0">
                <a:solidFill>
                  <a:schemeClr val="accent3">
                    <a:lumMod val="75000"/>
                  </a:schemeClr>
                </a:solidFill>
                <a:latin typeface="Arial" panose="020B0604020202020204" pitchFamily="34" charset="0"/>
                <a:cs typeface="Arial" panose="020B0604020202020204" pitchFamily="34" charset="0"/>
              </a:rPr>
              <a:t>Objetivo de la sesión</a:t>
            </a:r>
          </a:p>
        </p:txBody>
      </p:sp>
      <p:grpSp>
        <p:nvGrpSpPr>
          <p:cNvPr id="3" name="Grupo 2">
            <a:extLst>
              <a:ext uri="{FF2B5EF4-FFF2-40B4-BE49-F238E27FC236}">
                <a16:creationId xmlns:a16="http://schemas.microsoft.com/office/drawing/2014/main" id="{47045654-21C9-7C01-43C1-A386F2C65FD3}"/>
              </a:ext>
            </a:extLst>
          </p:cNvPr>
          <p:cNvGrpSpPr/>
          <p:nvPr/>
        </p:nvGrpSpPr>
        <p:grpSpPr>
          <a:xfrm>
            <a:off x="840117" y="1434700"/>
            <a:ext cx="4301226" cy="4402666"/>
            <a:chOff x="840117" y="1434700"/>
            <a:chExt cx="4879196" cy="4402666"/>
          </a:xfrm>
        </p:grpSpPr>
        <p:sp>
          <p:nvSpPr>
            <p:cNvPr id="4" name="Forma libre: forma 3">
              <a:extLst>
                <a:ext uri="{FF2B5EF4-FFF2-40B4-BE49-F238E27FC236}">
                  <a16:creationId xmlns:a16="http://schemas.microsoft.com/office/drawing/2014/main" id="{ED38D31B-6C8D-0B5B-E559-3C09871F9CC9}"/>
                </a:ext>
              </a:extLst>
            </p:cNvPr>
            <p:cNvSpPr/>
            <p:nvPr/>
          </p:nvSpPr>
          <p:spPr>
            <a:xfrm>
              <a:off x="2059916" y="1434700"/>
              <a:ext cx="2439598" cy="2201333"/>
            </a:xfrm>
            <a:custGeom>
              <a:avLst/>
              <a:gdLst>
                <a:gd name="connsiteX0" fmla="*/ 0 w 2439598"/>
                <a:gd name="connsiteY0" fmla="*/ 2201333 h 2201333"/>
                <a:gd name="connsiteX1" fmla="*/ 1219799 w 2439598"/>
                <a:gd name="connsiteY1" fmla="*/ 0 h 2201333"/>
                <a:gd name="connsiteX2" fmla="*/ 1219799 w 2439598"/>
                <a:gd name="connsiteY2" fmla="*/ 0 h 2201333"/>
                <a:gd name="connsiteX3" fmla="*/ 2439598 w 2439598"/>
                <a:gd name="connsiteY3" fmla="*/ 2201333 h 2201333"/>
                <a:gd name="connsiteX4" fmla="*/ 0 w 2439598"/>
                <a:gd name="connsiteY4" fmla="*/ 2201333 h 2201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598" h="2201333">
                  <a:moveTo>
                    <a:pt x="0" y="2201333"/>
                  </a:moveTo>
                  <a:lnTo>
                    <a:pt x="1219799" y="0"/>
                  </a:lnTo>
                  <a:lnTo>
                    <a:pt x="1219799" y="0"/>
                  </a:lnTo>
                  <a:lnTo>
                    <a:pt x="2439598" y="2201333"/>
                  </a:lnTo>
                  <a:lnTo>
                    <a:pt x="0" y="2201333"/>
                  </a:lnTo>
                  <a:close/>
                </a:path>
              </a:pathLst>
            </a:custGeom>
            <a:solidFill>
              <a:schemeClr val="accent3">
                <a:lumMod val="60000"/>
                <a:lumOff val="40000"/>
              </a:schemeClr>
            </a:solidFill>
            <a:ln>
              <a:solidFill>
                <a:schemeClr val="accent3">
                  <a:lumMod val="75000"/>
                </a:schemeClr>
              </a:solid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s-ES" sz="6400" kern="1200">
                <a:solidFill>
                  <a:schemeClr val="accent3">
                    <a:lumMod val="75000"/>
                  </a:schemeClr>
                </a:solidFill>
              </a:endParaRPr>
            </a:p>
          </p:txBody>
        </p:sp>
        <p:sp>
          <p:nvSpPr>
            <p:cNvPr id="5" name="Forma libre: forma 4">
              <a:extLst>
                <a:ext uri="{FF2B5EF4-FFF2-40B4-BE49-F238E27FC236}">
                  <a16:creationId xmlns:a16="http://schemas.microsoft.com/office/drawing/2014/main" id="{E8562E98-14D2-9557-C69C-61B2BE02E64C}"/>
                </a:ext>
              </a:extLst>
            </p:cNvPr>
            <p:cNvSpPr/>
            <p:nvPr/>
          </p:nvSpPr>
          <p:spPr>
            <a:xfrm>
              <a:off x="840117" y="3636033"/>
              <a:ext cx="4879196" cy="2201333"/>
            </a:xfrm>
            <a:custGeom>
              <a:avLst/>
              <a:gdLst>
                <a:gd name="connsiteX0" fmla="*/ 0 w 4879196"/>
                <a:gd name="connsiteY0" fmla="*/ 2201333 h 2201333"/>
                <a:gd name="connsiteX1" fmla="*/ 1219803 w 4879196"/>
                <a:gd name="connsiteY1" fmla="*/ 0 h 2201333"/>
                <a:gd name="connsiteX2" fmla="*/ 3659393 w 4879196"/>
                <a:gd name="connsiteY2" fmla="*/ 0 h 2201333"/>
                <a:gd name="connsiteX3" fmla="*/ 4879196 w 4879196"/>
                <a:gd name="connsiteY3" fmla="*/ 2201333 h 2201333"/>
                <a:gd name="connsiteX4" fmla="*/ 0 w 4879196"/>
                <a:gd name="connsiteY4" fmla="*/ 2201333 h 2201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9196" h="2201333">
                  <a:moveTo>
                    <a:pt x="0" y="2201333"/>
                  </a:moveTo>
                  <a:lnTo>
                    <a:pt x="1219803" y="0"/>
                  </a:lnTo>
                  <a:lnTo>
                    <a:pt x="3659393" y="0"/>
                  </a:lnTo>
                  <a:lnTo>
                    <a:pt x="4879196" y="2201333"/>
                  </a:lnTo>
                  <a:lnTo>
                    <a:pt x="0" y="2201333"/>
                  </a:lnTo>
                  <a:close/>
                </a:path>
              </a:pathLst>
            </a:custGeom>
            <a:solidFill>
              <a:schemeClr val="accent3">
                <a:lumMod val="20000"/>
                <a:lumOff val="80000"/>
              </a:schemeClr>
            </a:solidFill>
            <a:ln>
              <a:solidFill>
                <a:schemeClr val="accent3">
                  <a:lumMod val="75000"/>
                </a:schemeClr>
              </a:solid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36409" tIns="82550" rIns="936410" bIns="82550" numCol="1" spcCol="1270" anchor="ctr" anchorCtr="0">
              <a:noAutofit/>
            </a:bodyPr>
            <a:lstStyle/>
            <a:p>
              <a:pPr marL="0" lvl="0" indent="0" algn="ctr" defTabSz="2889250">
                <a:lnSpc>
                  <a:spcPct val="90000"/>
                </a:lnSpc>
                <a:spcBef>
                  <a:spcPct val="0"/>
                </a:spcBef>
                <a:spcAft>
                  <a:spcPct val="35000"/>
                </a:spcAft>
                <a:buNone/>
              </a:pPr>
              <a:endParaRPr lang="es-ES" sz="6500" kern="1200" dirty="0"/>
            </a:p>
          </p:txBody>
        </p:sp>
      </p:grpSp>
      <p:sp>
        <p:nvSpPr>
          <p:cNvPr id="7" name="Google Shape;113;p16">
            <a:extLst>
              <a:ext uri="{FF2B5EF4-FFF2-40B4-BE49-F238E27FC236}">
                <a16:creationId xmlns:a16="http://schemas.microsoft.com/office/drawing/2014/main" id="{DC36600D-3F12-E74C-CF16-0A08692958CB}"/>
              </a:ext>
            </a:extLst>
          </p:cNvPr>
          <p:cNvSpPr txBox="1"/>
          <p:nvPr/>
        </p:nvSpPr>
        <p:spPr>
          <a:xfrm>
            <a:off x="5295183" y="4144785"/>
            <a:ext cx="3770700" cy="1169511"/>
          </a:xfrm>
          <a:prstGeom prst="rect">
            <a:avLst/>
          </a:prstGeom>
          <a:noFill/>
          <a:ln>
            <a:noFill/>
          </a:ln>
        </p:spPr>
        <p:txBody>
          <a:bodyPr spcFirstLastPara="1" wrap="square" lIns="91400" tIns="45700" rIns="91400" bIns="45700" anchor="t" anchorCtr="0">
            <a:spAutoFit/>
          </a:bodyPr>
          <a:lstStyle/>
          <a:p>
            <a:pPr lvl="0"/>
            <a:r>
              <a:rPr lang="es-ES" sz="1400" dirty="0">
                <a:latin typeface="Arial" panose="020B0604020202020204" pitchFamily="34" charset="0"/>
                <a:cs typeface="Arial" panose="020B0604020202020204" pitchFamily="34" charset="0"/>
              </a:rPr>
              <a:t>COMO MÍNIMO </a:t>
            </a:r>
            <a:r>
              <a:rPr lang="es-ES" sz="1400" dirty="0">
                <a:latin typeface="Arial" panose="020B0604020202020204" pitchFamily="34" charset="0"/>
                <a:cs typeface="Arial" panose="020B0604020202020204" pitchFamily="34" charset="0"/>
                <a:sym typeface="Wingdings" panose="05000000000000000000" pitchFamily="2" charset="2"/>
              </a:rPr>
              <a:t> A partir de lo trabajado en las mesas sectoriales, identificar las principales prioridades de trabajo para 2023-2027 desde una perspectiva global de desarrollo sostenible para el territorio</a:t>
            </a:r>
            <a:endParaRPr lang="es-ES" sz="1400" dirty="0">
              <a:latin typeface="Arial" panose="020B0604020202020204" pitchFamily="34" charset="0"/>
              <a:cs typeface="Arial" panose="020B0604020202020204" pitchFamily="34" charset="0"/>
            </a:endParaRPr>
          </a:p>
        </p:txBody>
      </p:sp>
      <p:sp>
        <p:nvSpPr>
          <p:cNvPr id="2" name="Google Shape;113;p16">
            <a:extLst>
              <a:ext uri="{FF2B5EF4-FFF2-40B4-BE49-F238E27FC236}">
                <a16:creationId xmlns:a16="http://schemas.microsoft.com/office/drawing/2014/main" id="{90B1307E-133A-5118-4192-CD7EF758E3CE}"/>
              </a:ext>
            </a:extLst>
          </p:cNvPr>
          <p:cNvSpPr txBox="1"/>
          <p:nvPr/>
        </p:nvSpPr>
        <p:spPr>
          <a:xfrm>
            <a:off x="5295183" y="2060164"/>
            <a:ext cx="3770700" cy="738623"/>
          </a:xfrm>
          <a:prstGeom prst="rect">
            <a:avLst/>
          </a:prstGeom>
          <a:noFill/>
          <a:ln>
            <a:noFill/>
          </a:ln>
        </p:spPr>
        <p:txBody>
          <a:bodyPr spcFirstLastPara="1" wrap="square" lIns="91400" tIns="45700" rIns="91400" bIns="45700" anchor="t" anchorCtr="0">
            <a:spAutoFit/>
          </a:bodyPr>
          <a:lstStyle/>
          <a:p>
            <a:pPr lvl="0"/>
            <a:r>
              <a:rPr lang="es-ES" sz="1400" dirty="0">
                <a:latin typeface="Arial" panose="020B0604020202020204" pitchFamily="34" charset="0"/>
                <a:cs typeface="Arial" panose="020B0604020202020204" pitchFamily="34" charset="0"/>
              </a:rPr>
              <a:t>IDEALMENTE </a:t>
            </a:r>
            <a:r>
              <a:rPr lang="es-ES" sz="1400" dirty="0">
                <a:latin typeface="Arial" panose="020B0604020202020204" pitchFamily="34" charset="0"/>
                <a:cs typeface="Arial" panose="020B0604020202020204" pitchFamily="34" charset="0"/>
                <a:sym typeface="Wingdings" panose="05000000000000000000" pitchFamily="2" charset="2"/>
              </a:rPr>
              <a:t> Identificar proyectos transformadores que den respuesta a las prioridades definidas</a:t>
            </a:r>
            <a:endParaRPr lang="es-E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01422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5892037-2753-09EC-7DA2-41DFA7CCD3AD}"/>
              </a:ext>
            </a:extLst>
          </p:cNvPr>
          <p:cNvSpPr/>
          <p:nvPr/>
        </p:nvSpPr>
        <p:spPr>
          <a:xfrm>
            <a:off x="0" y="0"/>
            <a:ext cx="9999785" cy="7022123"/>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40000" rIns="540000" rtlCol="0" anchor="ctr"/>
          <a:lstStyle/>
          <a:p>
            <a:pPr algn="ctr"/>
            <a:r>
              <a:rPr lang="es-ES" sz="2400" dirty="0">
                <a:latin typeface="Arial" panose="020B0604020202020204" pitchFamily="34" charset="0"/>
                <a:cs typeface="Arial" panose="020B0604020202020204" pitchFamily="34" charset="0"/>
              </a:rPr>
              <a:t>EVALUACIÓN Y CIERRE DEL TALLER</a:t>
            </a:r>
          </a:p>
        </p:txBody>
      </p:sp>
    </p:spTree>
    <p:extLst>
      <p:ext uri="{BB962C8B-B14F-4D97-AF65-F5344CB8AC3E}">
        <p14:creationId xmlns:p14="http://schemas.microsoft.com/office/powerpoint/2010/main" val="12529619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8"/>
          <p:cNvGrpSpPr>
            <a:grpSpLocks/>
          </p:cNvGrpSpPr>
          <p:nvPr/>
        </p:nvGrpSpPr>
        <p:grpSpPr bwMode="auto">
          <a:xfrm>
            <a:off x="8456613" y="44624"/>
            <a:ext cx="1406525" cy="1333107"/>
            <a:chOff x="4811" y="235"/>
            <a:chExt cx="1194" cy="1183"/>
          </a:xfrm>
        </p:grpSpPr>
        <p:pic>
          <p:nvPicPr>
            <p:cNvPr id="14" name="Picture 58" descr="sep2"/>
            <p:cNvPicPr>
              <a:picLocks noChangeAspect="1" noChangeArrowheads="1"/>
            </p:cNvPicPr>
            <p:nvPr/>
          </p:nvPicPr>
          <p:blipFill>
            <a:blip r:embed="rId3" cstate="print">
              <a:extLst>
                <a:ext uri="{28A0092B-C50C-407E-A947-70E740481C1C}">
                  <a14:useLocalDpi xmlns:a14="http://schemas.microsoft.com/office/drawing/2010/main" val="0"/>
                </a:ext>
              </a:extLst>
            </a:blip>
            <a:srcRect l="7874" r="11810"/>
            <a:stretch>
              <a:fillRect/>
            </a:stretch>
          </p:blipFill>
          <p:spPr bwMode="auto">
            <a:xfrm>
              <a:off x="4811" y="235"/>
              <a:ext cx="1194" cy="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9"/>
            <p:cNvSpPr>
              <a:spLocks noChangeArrowheads="1"/>
            </p:cNvSpPr>
            <p:nvPr/>
          </p:nvSpPr>
          <p:spPr bwMode="auto">
            <a:xfrm>
              <a:off x="5077" y="724"/>
              <a:ext cx="81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Calibri" pitchFamily="34" charset="0"/>
                  <a:cs typeface="Arial" charset="0"/>
                </a:defRPr>
              </a:lvl1pPr>
              <a:lvl2pPr marL="742950" indent="-285750">
                <a:defRPr sz="2000">
                  <a:solidFill>
                    <a:schemeClr val="tx1"/>
                  </a:solidFill>
                  <a:latin typeface="Calibri" pitchFamily="34" charset="0"/>
                  <a:cs typeface="Arial" charset="0"/>
                </a:defRPr>
              </a:lvl2pPr>
              <a:lvl3pPr marL="1143000" indent="-228600">
                <a:defRPr sz="2000">
                  <a:solidFill>
                    <a:schemeClr val="tx1"/>
                  </a:solidFill>
                  <a:latin typeface="Calibri" pitchFamily="34" charset="0"/>
                  <a:cs typeface="Arial" charset="0"/>
                </a:defRPr>
              </a:lvl3pPr>
              <a:lvl4pPr marL="1600200" indent="-228600">
                <a:defRPr sz="2000">
                  <a:solidFill>
                    <a:schemeClr val="tx1"/>
                  </a:solidFill>
                  <a:latin typeface="Calibri" pitchFamily="34" charset="0"/>
                  <a:cs typeface="Arial" charset="0"/>
                </a:defRPr>
              </a:lvl4pPr>
              <a:lvl5pPr marL="2057400" indent="-228600">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9pPr>
            </a:lstStyle>
            <a:p>
              <a:pPr algn="ctr">
                <a:lnSpc>
                  <a:spcPct val="85000"/>
                </a:lnSpc>
              </a:pPr>
              <a:r>
                <a:rPr lang="es-ES" altLang="es-ES" sz="1200" b="1" dirty="0">
                  <a:solidFill>
                    <a:schemeClr val="accent3">
                      <a:lumMod val="75000"/>
                    </a:schemeClr>
                  </a:solidFill>
                  <a:latin typeface="+mj-lt"/>
                </a:rPr>
                <a:t>Dinámica</a:t>
              </a:r>
            </a:p>
          </p:txBody>
        </p:sp>
      </p:grpSp>
      <p:sp>
        <p:nvSpPr>
          <p:cNvPr id="17" name="Text Box 41"/>
          <p:cNvSpPr txBox="1">
            <a:spLocks noChangeArrowheads="1"/>
          </p:cNvSpPr>
          <p:nvPr/>
        </p:nvSpPr>
        <p:spPr bwMode="auto">
          <a:xfrm>
            <a:off x="626092" y="463812"/>
            <a:ext cx="7188814" cy="512762"/>
          </a:xfrm>
          <a:prstGeom prst="rect">
            <a:avLst/>
          </a:prstGeom>
          <a:solidFill>
            <a:schemeClr val="accent3">
              <a:lumMod val="75000"/>
            </a:schemeClr>
          </a:solidFill>
          <a:ln>
            <a:noFill/>
          </a:ln>
        </p:spPr>
        <p:txBody>
          <a:bodyPr anchor="ctr"/>
          <a:lstStyle>
            <a:lvl1pPr>
              <a:defRPr sz="2000">
                <a:solidFill>
                  <a:schemeClr val="tx1"/>
                </a:solidFill>
                <a:latin typeface="Calibri" pitchFamily="34" charset="0"/>
                <a:cs typeface="Arial" charset="0"/>
              </a:defRPr>
            </a:lvl1pPr>
            <a:lvl2pPr marL="742950" indent="-285750">
              <a:defRPr sz="2000">
                <a:solidFill>
                  <a:schemeClr val="tx1"/>
                </a:solidFill>
                <a:latin typeface="Calibri" pitchFamily="34" charset="0"/>
                <a:cs typeface="Arial" charset="0"/>
              </a:defRPr>
            </a:lvl2pPr>
            <a:lvl3pPr marL="1143000" indent="-228600">
              <a:defRPr sz="2000">
                <a:solidFill>
                  <a:schemeClr val="tx1"/>
                </a:solidFill>
                <a:latin typeface="Calibri" pitchFamily="34" charset="0"/>
                <a:cs typeface="Arial" charset="0"/>
              </a:defRPr>
            </a:lvl3pPr>
            <a:lvl4pPr marL="1600200" indent="-228600">
              <a:defRPr sz="2000">
                <a:solidFill>
                  <a:schemeClr val="tx1"/>
                </a:solidFill>
                <a:latin typeface="Calibri" pitchFamily="34" charset="0"/>
                <a:cs typeface="Arial" charset="0"/>
              </a:defRPr>
            </a:lvl4pPr>
            <a:lvl5pPr marL="2057400" indent="-228600">
              <a:defRPr sz="2000">
                <a:solidFill>
                  <a:schemeClr val="tx1"/>
                </a:solidFill>
                <a:latin typeface="Calibri" pitchFamily="34" charset="0"/>
                <a:cs typeface="Arial" charset="0"/>
              </a:defRPr>
            </a:lvl5pPr>
            <a:lvl6pPr marL="25146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6pPr>
            <a:lvl7pPr marL="29718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7pPr>
            <a:lvl8pPr marL="34290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8pPr>
            <a:lvl9pPr marL="3886200" indent="-228600" algn="just" eaLnBrk="0" fontAlgn="base" hangingPunct="0">
              <a:lnSpc>
                <a:spcPct val="90000"/>
              </a:lnSpc>
              <a:spcBef>
                <a:spcPct val="0"/>
              </a:spcBef>
              <a:spcAft>
                <a:spcPct val="0"/>
              </a:spcAft>
              <a:buClr>
                <a:srgbClr val="CC0000"/>
              </a:buClr>
              <a:buFont typeface="Arial" charset="0"/>
              <a:defRPr sz="2000">
                <a:solidFill>
                  <a:schemeClr val="tx1"/>
                </a:solidFill>
                <a:latin typeface="Calibri" pitchFamily="34" charset="0"/>
                <a:cs typeface="Arial" charset="0"/>
              </a:defRPr>
            </a:lvl9pPr>
          </a:lstStyle>
          <a:p>
            <a:pPr algn="ctr">
              <a:spcBef>
                <a:spcPct val="50000"/>
              </a:spcBef>
            </a:pPr>
            <a:r>
              <a:rPr lang="es-ES" altLang="es-ES" sz="1800" dirty="0">
                <a:solidFill>
                  <a:srgbClr val="FFFFFF"/>
                </a:solidFill>
                <a:latin typeface="Arial" panose="020B0604020202020204" pitchFamily="34" charset="0"/>
                <a:cs typeface="Arial" panose="020B0604020202020204" pitchFamily="34" charset="0"/>
              </a:rPr>
              <a:t> EL TITULAR</a:t>
            </a:r>
          </a:p>
        </p:txBody>
      </p:sp>
    </p:spTree>
    <p:extLst>
      <p:ext uri="{BB962C8B-B14F-4D97-AF65-F5344CB8AC3E}">
        <p14:creationId xmlns:p14="http://schemas.microsoft.com/office/powerpoint/2010/main" val="14069069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13;p16">
            <a:extLst>
              <a:ext uri="{FF2B5EF4-FFF2-40B4-BE49-F238E27FC236}">
                <a16:creationId xmlns:a16="http://schemas.microsoft.com/office/drawing/2014/main" id="{9ABAAF2E-D015-E462-A635-41ECC2407A93}"/>
              </a:ext>
            </a:extLst>
          </p:cNvPr>
          <p:cNvSpPr txBox="1"/>
          <p:nvPr/>
        </p:nvSpPr>
        <p:spPr>
          <a:xfrm>
            <a:off x="553528" y="1356964"/>
            <a:ext cx="8616350" cy="3708667"/>
          </a:xfrm>
          <a:prstGeom prst="rect">
            <a:avLst/>
          </a:prstGeom>
          <a:noFill/>
          <a:ln>
            <a:noFill/>
          </a:ln>
        </p:spPr>
        <p:txBody>
          <a:bodyPr spcFirstLastPara="1" wrap="square" lIns="91400" tIns="45700" rIns="91400" bIns="45700" anchor="t" anchorCtr="0">
            <a:spAutoFit/>
          </a:bodyPr>
          <a:lstStyle/>
          <a:p>
            <a:pPr marL="180000" indent="-180000" algn="just">
              <a:spcAft>
                <a:spcPts val="600"/>
              </a:spcAft>
              <a:buFont typeface="Arial" panose="020B0604020202020204" pitchFamily="34" charset="0"/>
              <a:buChar char="•"/>
            </a:pPr>
            <a:r>
              <a:rPr lang="es-ES" sz="1400" b="0" i="0" u="none" strike="noStrike" baseline="0" dirty="0">
                <a:latin typeface="ArialMT"/>
              </a:rPr>
              <a:t>Emprendimiento social: Fomento del asociacionismo y de la economía social o del bien común, apoyo cooperativas en el sector primario, creación de asociaciones y dinamización (sostenibilidad, empresas fomento de la RSC), ocio juvenil, acompañamiento</a:t>
            </a:r>
            <a:r>
              <a:rPr lang="es-ES" sz="1400" dirty="0">
                <a:latin typeface="ArialMT"/>
              </a:rPr>
              <a:t> de</a:t>
            </a:r>
            <a:r>
              <a:rPr lang="es-ES" sz="1400" b="0" i="0" u="none" strike="noStrike" baseline="0" dirty="0">
                <a:latin typeface="ArialMT"/>
              </a:rPr>
              <a:t> mayores, apoyo a mujeres, discapacidad, trabajo con escolares (emprendimiento, igualdad y sostenibilidad).</a:t>
            </a:r>
          </a:p>
          <a:p>
            <a:pPr marL="180000" indent="-180000" algn="just">
              <a:spcAft>
                <a:spcPts val="600"/>
              </a:spcAft>
              <a:buFont typeface="Arial" panose="020B0604020202020204" pitchFamily="34" charset="0"/>
              <a:buChar char="•"/>
            </a:pPr>
            <a:r>
              <a:rPr lang="es-ES" sz="1400" b="0" i="0" u="none" strike="noStrike" baseline="0" dirty="0">
                <a:latin typeface="ArialMT"/>
              </a:rPr>
              <a:t>Elaborar e implementar un plan estratégico en materia de turismo para el territorio + Alianza de las empresas turísticas del territorio + espacio de gobernanza y colaboración creación de productos turísticos a realizar en el territorio fundamentados en experiencias elección del público y mercados objetivo promoción del destino + embellecimiento/identidad de los municipios.</a:t>
            </a:r>
          </a:p>
          <a:p>
            <a:pPr marL="180000" indent="-180000" algn="just">
              <a:spcAft>
                <a:spcPts val="600"/>
              </a:spcAft>
              <a:buFont typeface="Arial" panose="020B0604020202020204" pitchFamily="34" charset="0"/>
              <a:buChar char="•"/>
            </a:pPr>
            <a:r>
              <a:rPr lang="es-ES" sz="1400" b="0" i="0" u="none" strike="noStrike" baseline="0" dirty="0">
                <a:latin typeface="ArialMT"/>
              </a:rPr>
              <a:t>Generar un proyecto integral de acompañamiento y promoción al emprendimiento y búsqueda para la </a:t>
            </a:r>
            <a:r>
              <a:rPr lang="es-ES" sz="1400" dirty="0">
                <a:latin typeface="ArialMT"/>
              </a:rPr>
              <a:t>p</a:t>
            </a:r>
            <a:r>
              <a:rPr lang="es-ES" sz="1400" b="0" i="0" u="none" strike="noStrike" baseline="0" dirty="0">
                <a:latin typeface="ArialMT"/>
              </a:rPr>
              <a:t>romoción de infraestructuras y servicios municipales (ayuntamientos) y promoción de empleo y empresas.</a:t>
            </a:r>
          </a:p>
          <a:p>
            <a:pPr marL="180000" indent="-180000" algn="just">
              <a:spcAft>
                <a:spcPts val="600"/>
              </a:spcAft>
              <a:buFont typeface="Arial" panose="020B0604020202020204" pitchFamily="34" charset="0"/>
              <a:buChar char="•"/>
            </a:pPr>
            <a:r>
              <a:rPr lang="es-ES" sz="1400" b="0" i="0" u="none" strike="noStrike" baseline="0" dirty="0">
                <a:latin typeface="ArialMT"/>
              </a:rPr>
              <a:t>Atracción de población desde una óptica comarcal.</a:t>
            </a:r>
          </a:p>
          <a:p>
            <a:pPr marL="180000" indent="-180000" algn="just">
              <a:spcAft>
                <a:spcPts val="600"/>
              </a:spcAft>
              <a:buFont typeface="Arial" panose="020B0604020202020204" pitchFamily="34" charset="0"/>
              <a:buChar char="•"/>
            </a:pPr>
            <a:r>
              <a:rPr lang="es-ES" sz="1400" b="0" i="0" u="none" strike="noStrike" baseline="0" dirty="0">
                <a:latin typeface="ArialMT"/>
              </a:rPr>
              <a:t>Medio ambiente, sostenibilidad, fomento del uso energías limpias, construcción sostenible, eficiencia energética, urbanismo sostenible Fomento uso vehículos híbridos o eléctricos, Economía circular, comercio local, circuitos cortos de compostaje.</a:t>
            </a:r>
            <a:endParaRPr lang="es-ES" sz="1400" dirty="0"/>
          </a:p>
        </p:txBody>
      </p:sp>
      <p:sp>
        <p:nvSpPr>
          <p:cNvPr id="3" name="Google Shape;113;p16">
            <a:extLst>
              <a:ext uri="{FF2B5EF4-FFF2-40B4-BE49-F238E27FC236}">
                <a16:creationId xmlns:a16="http://schemas.microsoft.com/office/drawing/2014/main" id="{2E37BAB1-46DE-E65A-C9A8-D56C12E714BF}"/>
              </a:ext>
            </a:extLst>
          </p:cNvPr>
          <p:cNvSpPr txBox="1"/>
          <p:nvPr/>
        </p:nvSpPr>
        <p:spPr>
          <a:xfrm>
            <a:off x="712553" y="570078"/>
            <a:ext cx="8798943" cy="400069"/>
          </a:xfrm>
          <a:prstGeom prst="rect">
            <a:avLst/>
          </a:prstGeom>
          <a:noFill/>
          <a:ln>
            <a:noFill/>
          </a:ln>
        </p:spPr>
        <p:txBody>
          <a:bodyPr spcFirstLastPara="1" wrap="square" lIns="91400" tIns="45700" rIns="91400" bIns="45700" anchor="t" anchorCtr="0">
            <a:spAutoFit/>
          </a:bodyPr>
          <a:lstStyle/>
          <a:p>
            <a:pPr lvl="0"/>
            <a:r>
              <a:rPr lang="es-ES" sz="2000" dirty="0">
                <a:solidFill>
                  <a:schemeClr val="accent3">
                    <a:lumMod val="75000"/>
                  </a:schemeClr>
                </a:solidFill>
                <a:latin typeface="Arial" panose="020B0604020202020204" pitchFamily="34" charset="0"/>
                <a:cs typeface="Arial" panose="020B0604020202020204" pitchFamily="34" charset="0"/>
              </a:rPr>
              <a:t>POSIBLES ÁMBITOS DE PROYECTOS TRANSFORMADORES</a:t>
            </a:r>
          </a:p>
        </p:txBody>
      </p:sp>
    </p:spTree>
    <p:extLst>
      <p:ext uri="{BB962C8B-B14F-4D97-AF65-F5344CB8AC3E}">
        <p14:creationId xmlns:p14="http://schemas.microsoft.com/office/powerpoint/2010/main" val="2978248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13;p16">
            <a:extLst>
              <a:ext uri="{FF2B5EF4-FFF2-40B4-BE49-F238E27FC236}">
                <a16:creationId xmlns:a16="http://schemas.microsoft.com/office/drawing/2014/main" id="{17022DB5-C577-465D-BD57-508F08A0383E}"/>
              </a:ext>
            </a:extLst>
          </p:cNvPr>
          <p:cNvSpPr txBox="1"/>
          <p:nvPr/>
        </p:nvSpPr>
        <p:spPr>
          <a:xfrm>
            <a:off x="527650" y="481041"/>
            <a:ext cx="8798943" cy="400069"/>
          </a:xfrm>
          <a:prstGeom prst="rect">
            <a:avLst/>
          </a:prstGeom>
          <a:noFill/>
          <a:ln>
            <a:noFill/>
          </a:ln>
        </p:spPr>
        <p:txBody>
          <a:bodyPr spcFirstLastPara="1" wrap="square" lIns="91400" tIns="45700" rIns="91400" bIns="45700" anchor="t" anchorCtr="0">
            <a:spAutoFit/>
          </a:bodyPr>
          <a:lstStyle/>
          <a:p>
            <a:pPr lvl="0"/>
            <a:r>
              <a:rPr lang="es-ES" sz="2000" dirty="0">
                <a:solidFill>
                  <a:schemeClr val="accent3">
                    <a:lumMod val="75000"/>
                  </a:schemeClr>
                </a:solidFill>
                <a:latin typeface="Arial" panose="020B0604020202020204" pitchFamily="34" charset="0"/>
                <a:cs typeface="Arial" panose="020B0604020202020204" pitchFamily="34" charset="0"/>
              </a:rPr>
              <a:t>¿Qué es un proyecto transformador? </a:t>
            </a:r>
          </a:p>
        </p:txBody>
      </p:sp>
      <p:sp>
        <p:nvSpPr>
          <p:cNvPr id="8" name="Google Shape;113;p16">
            <a:extLst>
              <a:ext uri="{FF2B5EF4-FFF2-40B4-BE49-F238E27FC236}">
                <a16:creationId xmlns:a16="http://schemas.microsoft.com/office/drawing/2014/main" id="{9ABAAF2E-D015-E462-A635-41ECC2407A93}"/>
              </a:ext>
            </a:extLst>
          </p:cNvPr>
          <p:cNvSpPr txBox="1"/>
          <p:nvPr/>
        </p:nvSpPr>
        <p:spPr>
          <a:xfrm>
            <a:off x="527650" y="1064122"/>
            <a:ext cx="8616350" cy="2185173"/>
          </a:xfrm>
          <a:prstGeom prst="rect">
            <a:avLst/>
          </a:prstGeom>
          <a:noFill/>
          <a:ln>
            <a:noFill/>
          </a:ln>
        </p:spPr>
        <p:txBody>
          <a:bodyPr spcFirstLastPara="1" wrap="square" lIns="91400" tIns="45700" rIns="91400" bIns="45700" anchor="t" anchorCtr="0">
            <a:spAutoFit/>
          </a:bodyPr>
          <a:lstStyle/>
          <a:p>
            <a:pPr lvl="0" algn="just">
              <a:spcAft>
                <a:spcPts val="300"/>
              </a:spcAft>
            </a:pPr>
            <a:r>
              <a:rPr lang="es-ES" sz="1400" dirty="0">
                <a:latin typeface="Arial" panose="020B0604020202020204" pitchFamily="34" charset="0"/>
                <a:cs typeface="Arial" panose="020B0604020202020204" pitchFamily="34" charset="0"/>
              </a:rPr>
              <a:t>PROYECTO TRANSFORMADOR = Proyecto que puede generar una mejora sustancial en el territorio en clave de desarrollo sostenible. </a:t>
            </a:r>
          </a:p>
          <a:p>
            <a:pPr lvl="0" algn="just">
              <a:spcAft>
                <a:spcPts val="300"/>
              </a:spcAft>
            </a:pPr>
            <a:endParaRPr lang="es-ES" sz="1400" dirty="0">
              <a:latin typeface="Arial" panose="020B0604020202020204" pitchFamily="34" charset="0"/>
              <a:cs typeface="Arial" panose="020B0604020202020204" pitchFamily="34" charset="0"/>
            </a:endParaRPr>
          </a:p>
          <a:p>
            <a:pPr lvl="0" algn="just">
              <a:spcAft>
                <a:spcPts val="300"/>
              </a:spcAft>
            </a:pPr>
            <a:r>
              <a:rPr lang="es-ES" sz="1400" dirty="0">
                <a:latin typeface="Arial" panose="020B0604020202020204" pitchFamily="34" charset="0"/>
                <a:cs typeface="Arial" panose="020B0604020202020204" pitchFamily="34" charset="0"/>
              </a:rPr>
              <a:t>Puede ser de 2 tipos:</a:t>
            </a:r>
          </a:p>
          <a:p>
            <a:pPr marL="144000" lvl="0" indent="-144000" algn="just">
              <a:spcAft>
                <a:spcPts val="300"/>
              </a:spcAft>
              <a:buFont typeface="Wingdings" panose="05000000000000000000" pitchFamily="2" charset="2"/>
              <a:buChar char="§"/>
            </a:pPr>
            <a:r>
              <a:rPr lang="es-ES" sz="1400" dirty="0">
                <a:latin typeface="Arial" panose="020B0604020202020204" pitchFamily="34" charset="0"/>
                <a:cs typeface="Arial" panose="020B0604020202020204" pitchFamily="34" charset="0"/>
              </a:rPr>
              <a:t>Con impacto directo.</a:t>
            </a:r>
          </a:p>
          <a:p>
            <a:pPr marL="144000" lvl="0" indent="-144000" algn="just">
              <a:buFont typeface="Wingdings" panose="05000000000000000000" pitchFamily="2" charset="2"/>
              <a:buChar char="§"/>
            </a:pPr>
            <a:r>
              <a:rPr lang="es-ES" sz="1400" dirty="0">
                <a:latin typeface="Arial" panose="020B0604020202020204" pitchFamily="34" charset="0"/>
                <a:cs typeface="Arial" panose="020B0604020202020204" pitchFamily="34" charset="0"/>
              </a:rPr>
              <a:t>Generador de capacidades para facilitar el desarrollo de otros proyectos.</a:t>
            </a:r>
          </a:p>
          <a:p>
            <a:pPr lvl="0" algn="just"/>
            <a:endParaRPr lang="es-ES" sz="1400" dirty="0">
              <a:latin typeface="Arial" panose="020B0604020202020204" pitchFamily="34" charset="0"/>
              <a:cs typeface="Arial" panose="020B0604020202020204" pitchFamily="34" charset="0"/>
            </a:endParaRPr>
          </a:p>
          <a:p>
            <a:pPr lvl="0" algn="just"/>
            <a:r>
              <a:rPr lang="es-ES" sz="1400" dirty="0">
                <a:latin typeface="Arial" panose="020B0604020202020204" pitchFamily="34" charset="0"/>
                <a:cs typeface="Arial" panose="020B0604020202020204" pitchFamily="34" charset="0"/>
              </a:rPr>
              <a:t>¿TIENE QUE SER NUEVO? </a:t>
            </a:r>
            <a:r>
              <a:rPr lang="es-ES" sz="1400">
                <a:latin typeface="Arial" panose="020B0604020202020204" pitchFamily="34" charset="0"/>
                <a:cs typeface="Arial" panose="020B0604020202020204" pitchFamily="34" charset="0"/>
                <a:sym typeface="Wingdings" panose="05000000000000000000" pitchFamily="2" charset="2"/>
              </a:rPr>
              <a:t> </a:t>
            </a:r>
            <a:r>
              <a:rPr lang="es-ES" sz="1400">
                <a:latin typeface="Arial" panose="020B0604020202020204" pitchFamily="34" charset="0"/>
                <a:cs typeface="Arial" panose="020B0604020202020204" pitchFamily="34" charset="0"/>
              </a:rPr>
              <a:t>No </a:t>
            </a:r>
            <a:r>
              <a:rPr lang="es-ES" sz="1400" dirty="0">
                <a:latin typeface="Arial" panose="020B0604020202020204" pitchFamily="34" charset="0"/>
                <a:cs typeface="Arial" panose="020B0604020202020204" pitchFamily="34" charset="0"/>
              </a:rPr>
              <a:t>necesariamente. Puede ser la continuidad de algo que ya existe, pero al que se le incorpora una mayor ambición, nuevos elementos, …</a:t>
            </a:r>
          </a:p>
        </p:txBody>
      </p:sp>
    </p:spTree>
    <p:extLst>
      <p:ext uri="{BB962C8B-B14F-4D97-AF65-F5344CB8AC3E}">
        <p14:creationId xmlns:p14="http://schemas.microsoft.com/office/powerpoint/2010/main" val="2242096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13;p16">
            <a:extLst>
              <a:ext uri="{FF2B5EF4-FFF2-40B4-BE49-F238E27FC236}">
                <a16:creationId xmlns:a16="http://schemas.microsoft.com/office/drawing/2014/main" id="{17022DB5-C577-465D-BD57-508F08A0383E}"/>
              </a:ext>
            </a:extLst>
          </p:cNvPr>
          <p:cNvSpPr txBox="1"/>
          <p:nvPr/>
        </p:nvSpPr>
        <p:spPr>
          <a:xfrm>
            <a:off x="527650" y="481041"/>
            <a:ext cx="8798943" cy="400069"/>
          </a:xfrm>
          <a:prstGeom prst="rect">
            <a:avLst/>
          </a:prstGeom>
          <a:noFill/>
          <a:ln>
            <a:noFill/>
          </a:ln>
        </p:spPr>
        <p:txBody>
          <a:bodyPr spcFirstLastPara="1" wrap="square" lIns="91400" tIns="45700" rIns="91400" bIns="45700" anchor="t" anchorCtr="0">
            <a:spAutoFit/>
          </a:bodyPr>
          <a:lstStyle/>
          <a:p>
            <a:pPr lvl="0"/>
            <a:r>
              <a:rPr lang="es-ES" sz="2000" dirty="0">
                <a:solidFill>
                  <a:schemeClr val="accent3">
                    <a:lumMod val="75000"/>
                  </a:schemeClr>
                </a:solidFill>
                <a:latin typeface="Arial" panose="020B0604020202020204" pitchFamily="34" charset="0"/>
                <a:cs typeface="Arial" panose="020B0604020202020204" pitchFamily="34" charset="0"/>
              </a:rPr>
              <a:t>Elementos ideales de un proyecto transformador</a:t>
            </a:r>
          </a:p>
        </p:txBody>
      </p:sp>
      <p:graphicFrame>
        <p:nvGraphicFramePr>
          <p:cNvPr id="9" name="Diagrama 8">
            <a:extLst>
              <a:ext uri="{FF2B5EF4-FFF2-40B4-BE49-F238E27FC236}">
                <a16:creationId xmlns:a16="http://schemas.microsoft.com/office/drawing/2014/main" id="{A878E877-BBA0-03D3-124A-0C1D6F8F920F}"/>
              </a:ext>
            </a:extLst>
          </p:cNvPr>
          <p:cNvGraphicFramePr/>
          <p:nvPr>
            <p:extLst>
              <p:ext uri="{D42A27DB-BD31-4B8C-83A1-F6EECF244321}">
                <p14:modId xmlns:p14="http://schemas.microsoft.com/office/powerpoint/2010/main" val="438183872"/>
              </p:ext>
            </p:extLst>
          </p:nvPr>
        </p:nvGraphicFramePr>
        <p:xfrm>
          <a:off x="368274" y="1134836"/>
          <a:ext cx="9117694" cy="5111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8064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5892037-2753-09EC-7DA2-41DFA7CCD3AD}"/>
              </a:ext>
            </a:extLst>
          </p:cNvPr>
          <p:cNvSpPr/>
          <p:nvPr/>
        </p:nvSpPr>
        <p:spPr>
          <a:xfrm>
            <a:off x="0" y="0"/>
            <a:ext cx="9999785" cy="7022123"/>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latin typeface="Arial" panose="020B0604020202020204" pitchFamily="34" charset="0"/>
                <a:cs typeface="Arial" panose="020B0604020202020204" pitchFamily="34" charset="0"/>
              </a:rPr>
              <a:t>CONTEXTUALIZACIÓN</a:t>
            </a:r>
          </a:p>
        </p:txBody>
      </p:sp>
    </p:spTree>
    <p:extLst>
      <p:ext uri="{BB962C8B-B14F-4D97-AF65-F5344CB8AC3E}">
        <p14:creationId xmlns:p14="http://schemas.microsoft.com/office/powerpoint/2010/main" val="293866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1AD0862-0877-8D6F-06F3-56BC84FC4E9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349" y="55807"/>
            <a:ext cx="7011302" cy="6746386"/>
          </a:xfrm>
          <a:prstGeom prst="rect">
            <a:avLst/>
          </a:prstGeom>
          <a:noFill/>
          <a:ln>
            <a:noFill/>
          </a:ln>
        </p:spPr>
      </p:pic>
    </p:spTree>
    <p:extLst>
      <p:ext uri="{BB962C8B-B14F-4D97-AF65-F5344CB8AC3E}">
        <p14:creationId xmlns:p14="http://schemas.microsoft.com/office/powerpoint/2010/main" val="2676068911"/>
      </p:ext>
    </p:extLst>
  </p:cSld>
  <p:clrMapOvr>
    <a:masterClrMapping/>
  </p:clrMapOvr>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49f6f92-46f5-4de4-96a6-3fa0ab463500" xsi:nil="true"/>
    <lcf76f155ced4ddcb4097134ff3c332f xmlns="30b9d86d-0c43-4f56-a901-2cebf85e387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2BD34595FF94034C95327AAD4C2F46A2" ma:contentTypeVersion="9" ma:contentTypeDescription="Crear nuevo documento." ma:contentTypeScope="" ma:versionID="57b71fd3e9962cef3b15350102f59303">
  <xsd:schema xmlns:xsd="http://www.w3.org/2001/XMLSchema" xmlns:xs="http://www.w3.org/2001/XMLSchema" xmlns:p="http://schemas.microsoft.com/office/2006/metadata/properties" xmlns:ns2="30b9d86d-0c43-4f56-a901-2cebf85e387d" xmlns:ns3="149f6f92-46f5-4de4-96a6-3fa0ab463500" targetNamespace="http://schemas.microsoft.com/office/2006/metadata/properties" ma:root="true" ma:fieldsID="f951a55b688fb56011a43dd2d7bf8a40" ns2:_="" ns3:_="">
    <xsd:import namespace="30b9d86d-0c43-4f56-a901-2cebf85e387d"/>
    <xsd:import namespace="149f6f92-46f5-4de4-96a6-3fa0ab46350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b9d86d-0c43-4f56-a901-2cebf85e38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Etiquetas de imagen" ma:readOnly="false" ma:fieldId="{5cf76f15-5ced-4ddc-b409-7134ff3c332f}" ma:taxonomyMulti="true" ma:sspId="1e330baa-57d1-487f-8aec-6489e771093d"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9f6f92-46f5-4de4-96a6-3fa0ab46350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91a014e-797b-4769-bdaf-2973470cce39}" ma:internalName="TaxCatchAll" ma:showField="CatchAllData" ma:web="149f6f92-46f5-4de4-96a6-3fa0ab4635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27E4E0-2823-4B4E-9625-6B9ADB79E17E}">
  <ds:schemaRefs>
    <ds:schemaRef ds:uri="http://purl.org/dc/elements/1.1/"/>
    <ds:schemaRef ds:uri="http://schemas.microsoft.com/office/2006/metadata/properties"/>
    <ds:schemaRef ds:uri="30b9d86d-0c43-4f56-a901-2cebf85e387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49f6f92-46f5-4de4-96a6-3fa0ab463500"/>
    <ds:schemaRef ds:uri="http://www.w3.org/XML/1998/namespace"/>
    <ds:schemaRef ds:uri="http://purl.org/dc/dcmitype/"/>
  </ds:schemaRefs>
</ds:datastoreItem>
</file>

<file path=customXml/itemProps2.xml><?xml version="1.0" encoding="utf-8"?>
<ds:datastoreItem xmlns:ds="http://schemas.openxmlformats.org/officeDocument/2006/customXml" ds:itemID="{EAEAA778-28CA-4DA8-AE82-64D4ABCA8757}">
  <ds:schemaRefs>
    <ds:schemaRef ds:uri="http://schemas.microsoft.com/sharepoint/v3/contenttype/forms"/>
  </ds:schemaRefs>
</ds:datastoreItem>
</file>

<file path=customXml/itemProps3.xml><?xml version="1.0" encoding="utf-8"?>
<ds:datastoreItem xmlns:ds="http://schemas.openxmlformats.org/officeDocument/2006/customXml" ds:itemID="{D76424DC-F907-48CA-B339-36E223BF57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b9d86d-0c43-4f56-a901-2cebf85e387d"/>
    <ds:schemaRef ds:uri="149f6f92-46f5-4de4-96a6-3fa0ab4635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1112</TotalTime>
  <Words>4353</Words>
  <Application>Microsoft Office PowerPoint</Application>
  <PresentationFormat>A4 (210 x 297 mm)</PresentationFormat>
  <Paragraphs>557</Paragraphs>
  <Slides>52</Slides>
  <Notes>31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52</vt:i4>
      </vt:variant>
    </vt:vector>
  </HeadingPairs>
  <TitlesOfParts>
    <vt:vector size="59" baseType="lpstr">
      <vt:lpstr>Arial</vt:lpstr>
      <vt:lpstr>ArialMT</vt:lpstr>
      <vt:lpstr>Calibri</vt:lpstr>
      <vt:lpstr>Calibri Light</vt:lpstr>
      <vt:lpstr>Symbol</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Iván Gómez</dc:creator>
  <cp:lastModifiedBy>MARIA JESUS JIMENEZ FLORES</cp:lastModifiedBy>
  <cp:revision>24</cp:revision>
  <dcterms:created xsi:type="dcterms:W3CDTF">2022-11-01T07:40:05Z</dcterms:created>
  <dcterms:modified xsi:type="dcterms:W3CDTF">2023-04-17T08:48:43Z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0x0101002BD34595FF94034C95327AAD4C2F46A2</vt:lpwstr>
  </property>
  <property fmtid="{D5CDD505-2E9C-101B-9397-08002B2CF9AE}" pid="3" name="MediaServiceImageTags">
    <vt:lpwstr/>
  </property>
  <property fmtid="{D5CDD505-2E9C-101B-9397-08002B2CF9AE}" pid="4" name="tipodedocumento">
    <vt:lpwstr>Euskadi</vt:lpwstr>
  </property>
  <property fmtid="{D5CDD505-2E9C-101B-9397-08002B2CF9AE}" pid="5" name="Order">
    <vt:r8>225700</vt:r8>
  </property>
  <property fmtid="{D5CDD505-2E9C-101B-9397-08002B2CF9AE}" pid="6" name="xd_Signature">
    <vt:bool>false</vt:bool>
  </property>
  <property fmtid="{D5CDD505-2E9C-101B-9397-08002B2CF9AE}" pid="7" name="xd_ProgID">
    <vt:lpwstr/>
  </property>
  <property fmtid="{D5CDD505-2E9C-101B-9397-08002B2CF9AE}" pid="8" name="_ExtendedDescription">
    <vt:lpwstr/>
  </property>
  <property fmtid="{D5CDD505-2E9C-101B-9397-08002B2CF9AE}" pid="9" name="TriggerFlowInfo">
    <vt:lpwstr/>
  </property>
  <property fmtid="{D5CDD505-2E9C-101B-9397-08002B2CF9AE}" pid="10" name="ComplianceAssetId">
    <vt:lpwstr/>
  </property>
  <property fmtid="{D5CDD505-2E9C-101B-9397-08002B2CF9AE}" pid="11" name="TemplateUrl">
    <vt:lpwstr/>
  </property>
</Properties>
</file>